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1" r:id="rId1"/>
  </p:sldMasterIdLst>
  <p:sldIdLst>
    <p:sldId id="256" r:id="rId2"/>
    <p:sldId id="257" r:id="rId3"/>
    <p:sldId id="258" r:id="rId4"/>
    <p:sldId id="259" r:id="rId5"/>
    <p:sldId id="260" r:id="rId6"/>
    <p:sldId id="261" r:id="rId7"/>
    <p:sldId id="286" r:id="rId8"/>
    <p:sldId id="287" r:id="rId9"/>
    <p:sldId id="266" r:id="rId10"/>
    <p:sldId id="267" r:id="rId11"/>
    <p:sldId id="268" r:id="rId12"/>
    <p:sldId id="269" r:id="rId13"/>
    <p:sldId id="263" r:id="rId14"/>
    <p:sldId id="275" r:id="rId15"/>
    <p:sldId id="270" r:id="rId16"/>
    <p:sldId id="271" r:id="rId17"/>
    <p:sldId id="272" r:id="rId18"/>
    <p:sldId id="273" r:id="rId19"/>
    <p:sldId id="277" r:id="rId20"/>
    <p:sldId id="292" r:id="rId21"/>
    <p:sldId id="289" r:id="rId22"/>
    <p:sldId id="290" r:id="rId23"/>
    <p:sldId id="291" r:id="rId24"/>
    <p:sldId id="294" r:id="rId25"/>
    <p:sldId id="278" r:id="rId26"/>
    <p:sldId id="280" r:id="rId27"/>
    <p:sldId id="295" r:id="rId28"/>
    <p:sldId id="296" r:id="rId29"/>
    <p:sldId id="298" r:id="rId30"/>
    <p:sldId id="297" r:id="rId31"/>
    <p:sldId id="299" r:id="rId32"/>
    <p:sldId id="285" r:id="rId33"/>
    <p:sldId id="300" r:id="rId34"/>
    <p:sldId id="282" r:id="rId35"/>
    <p:sldId id="288"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3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3 Months</c:v>
                </c:pt>
                <c:pt idx="1">
                  <c:v>6 Months</c:v>
                </c:pt>
                <c:pt idx="2">
                  <c:v>9 Months</c:v>
                </c:pt>
                <c:pt idx="3">
                  <c:v>12 Months</c:v>
                </c:pt>
              </c:strCache>
            </c:strRef>
          </c:cat>
          <c:val>
            <c:numRef>
              <c:f>Sheet1!$B$2:$B$5</c:f>
              <c:numCache>
                <c:formatCode>General</c:formatCode>
                <c:ptCount val="4"/>
                <c:pt idx="0">
                  <c:v>2.6</c:v>
                </c:pt>
                <c:pt idx="1">
                  <c:v>2.6</c:v>
                </c:pt>
                <c:pt idx="2">
                  <c:v>2.6</c:v>
                </c:pt>
                <c:pt idx="3">
                  <c:v>2.6</c:v>
                </c:pt>
              </c:numCache>
            </c:numRef>
          </c:val>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3 Months</c:v>
                </c:pt>
                <c:pt idx="1">
                  <c:v>6 Months</c:v>
                </c:pt>
                <c:pt idx="2">
                  <c:v>9 Months</c:v>
                </c:pt>
                <c:pt idx="3">
                  <c:v>12 Months</c:v>
                </c:pt>
              </c:strCache>
            </c:strRef>
          </c:cat>
          <c:val>
            <c:numRef>
              <c:f>Sheet1!$C$2:$C$5</c:f>
              <c:numCache>
                <c:formatCode>General</c:formatCode>
                <c:ptCount val="4"/>
                <c:pt idx="0">
                  <c:v>3</c:v>
                </c:pt>
                <c:pt idx="1">
                  <c:v>3</c:v>
                </c:pt>
                <c:pt idx="2">
                  <c:v>3</c:v>
                </c:pt>
                <c:pt idx="3">
                  <c:v>3</c:v>
                </c:pt>
              </c:numCache>
            </c:numRef>
          </c:val>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3 Months</c:v>
                </c:pt>
                <c:pt idx="1">
                  <c:v>6 Months</c:v>
                </c:pt>
                <c:pt idx="2">
                  <c:v>9 Months</c:v>
                </c:pt>
                <c:pt idx="3">
                  <c:v>12 Months</c:v>
                </c:pt>
              </c:strCache>
            </c:strRef>
          </c:cat>
          <c:val>
            <c:numRef>
              <c:f>Sheet1!$D$2:$D$5</c:f>
              <c:numCache>
                <c:formatCode>General</c:formatCode>
                <c:ptCount val="4"/>
              </c:numCache>
            </c:numRef>
          </c:val>
        </c:ser>
        <c:dLbls>
          <c:showLegendKey val="0"/>
          <c:showVal val="0"/>
          <c:showCatName val="0"/>
          <c:showSerName val="0"/>
          <c:showPercent val="0"/>
          <c:showBubbleSize val="0"/>
        </c:dLbls>
        <c:gapWidth val="219"/>
        <c:overlap val="-27"/>
        <c:axId val="228133952"/>
        <c:axId val="228133560"/>
      </c:barChart>
      <c:catAx>
        <c:axId val="228133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8133560"/>
        <c:crosses val="autoZero"/>
        <c:auto val="1"/>
        <c:lblAlgn val="ctr"/>
        <c:lblOffset val="100"/>
        <c:noMultiLvlLbl val="0"/>
      </c:catAx>
      <c:valAx>
        <c:axId val="2281335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Mean Value</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81339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7AFFB9B-9FB8-469E-96F9-4D32314110B6}" type="datetimeFigureOut">
              <a:rPr lang="en-US" smtClean="0"/>
              <a:t>8/18/2021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87408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smtClean="0"/>
              <a:t>8/18/2021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2276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smtClean="0"/>
              <a:t>8/18/2021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77328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smtClean="0"/>
              <a:t>8/18/2021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125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0F7F47CF-67C9-420C-80A5-E2069FF0C2DF}" type="datetimeFigureOut">
              <a:rPr lang="en-US" smtClean="0"/>
              <a:t>8/18/2021</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311521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smtClean="0"/>
              <a:t>8/18/2021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6897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smtClean="0"/>
              <a:t>8/18/2021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7099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t>8/18/2021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1815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t>8/18/2021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78127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smtClean="0"/>
              <a:t>8/18/2021</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931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smtClean="0"/>
              <a:t>8/18/2021</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83391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35BB1C6-BF8F-4481-8AB2-603A1C8A906A}" type="datetimeFigureOut">
              <a:rPr lang="en-US" smtClean="0"/>
              <a:t>8/18/2021</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965251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1.jpeg"/><Relationship Id="rId7" Type="http://schemas.microsoft.com/office/2007/relationships/hdphoto" Target="../media/hdphoto4.wdp"/><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3.wdp"/><Relationship Id="rId10" Type="http://schemas.microsoft.com/office/2007/relationships/hdphoto" Target="../media/hdphoto5.wdp"/><Relationship Id="rId4" Type="http://schemas.openxmlformats.org/officeDocument/2006/relationships/image" Target="../media/image12.png"/><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20.jpeg"/><Relationship Id="rId3" Type="http://schemas.microsoft.com/office/2007/relationships/hdphoto" Target="../media/hdphoto6.wdp"/><Relationship Id="rId7" Type="http://schemas.openxmlformats.org/officeDocument/2006/relationships/image" Target="../media/image19.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3.jpeg"/><Relationship Id="rId5" Type="http://schemas.microsoft.com/office/2007/relationships/hdphoto" Target="../media/hdphoto7.wdp"/><Relationship Id="rId10" Type="http://schemas.openxmlformats.org/officeDocument/2006/relationships/image" Target="../media/image22.jpeg"/><Relationship Id="rId4" Type="http://schemas.openxmlformats.org/officeDocument/2006/relationships/image" Target="../media/image17.png"/><Relationship Id="rId9" Type="http://schemas.openxmlformats.org/officeDocument/2006/relationships/image" Target="../media/image21.jpeg"/></Relationships>
</file>

<file path=ppt/slides/_rels/slide1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5.png"/><Relationship Id="rId7" Type="http://schemas.openxmlformats.org/officeDocument/2006/relationships/image" Target="../media/image28.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microsoft.com/office/2007/relationships/hdphoto" Target="../media/hdphoto8.wdp"/><Relationship Id="rId9" Type="http://schemas.openxmlformats.org/officeDocument/2006/relationships/image" Target="../media/image30.jpeg"/></Relationships>
</file>

<file path=ppt/slides/_rels/slide18.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2.jpeg"/><Relationship Id="rId7" Type="http://schemas.openxmlformats.org/officeDocument/2006/relationships/image" Target="../media/image35.jpeg"/><Relationship Id="rId2" Type="http://schemas.openxmlformats.org/officeDocument/2006/relationships/image" Target="../media/image31.jpeg"/><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34.png"/><Relationship Id="rId10" Type="http://schemas.openxmlformats.org/officeDocument/2006/relationships/image" Target="../media/image38.jpeg"/><Relationship Id="rId4" Type="http://schemas.openxmlformats.org/officeDocument/2006/relationships/image" Target="../media/image33.jpeg"/><Relationship Id="rId9" Type="http://schemas.openxmlformats.org/officeDocument/2006/relationships/image" Target="../media/image37.jpeg"/></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4000" b="1" dirty="0">
                <a:solidFill>
                  <a:srgbClr val="FF0000"/>
                </a:solidFill>
              </a:rPr>
              <a:t>COMPARATIVE EVALUATION OF CRESTAL BONE CHANGES AND SOFT TISSUE OUTCOMES OF IMMEDIATE IMPLANTS VERSUS DELAYED IMPLANTS.</a:t>
            </a:r>
            <a:endParaRPr lang="en-IN" sz="4000"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18133371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lvl="0"/>
            <a:r>
              <a:rPr lang="en-US" b="1" dirty="0"/>
              <a:t>Group-A:</a:t>
            </a:r>
            <a:r>
              <a:rPr lang="en-US" dirty="0"/>
              <a:t> Included 10 sites receiving implants immediately in fresh extraction sockets. (Immediate implants) </a:t>
            </a:r>
            <a:endParaRPr lang="en-IN" dirty="0"/>
          </a:p>
          <a:p>
            <a:pPr lvl="0"/>
            <a:r>
              <a:rPr lang="en-US" b="1" dirty="0"/>
              <a:t>Group-B:</a:t>
            </a:r>
            <a:r>
              <a:rPr lang="en-US" dirty="0"/>
              <a:t> Included 10 sites receiving implants in healed/mature bone sockets. (Delayed implants)</a:t>
            </a:r>
            <a:endParaRPr lang="en-IN" dirty="0"/>
          </a:p>
          <a:p>
            <a:endParaRPr lang="en-IN" dirty="0"/>
          </a:p>
        </p:txBody>
      </p:sp>
    </p:spTree>
    <p:extLst>
      <p:ext uri="{BB962C8B-B14F-4D97-AF65-F5344CB8AC3E}">
        <p14:creationId xmlns:p14="http://schemas.microsoft.com/office/powerpoint/2010/main" val="8947527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INCLUSION CRITERIA</a:t>
            </a:r>
            <a:endParaRPr lang="en-IN" dirty="0"/>
          </a:p>
        </p:txBody>
      </p:sp>
      <p:sp>
        <p:nvSpPr>
          <p:cNvPr id="3" name="Content Placeholder 2"/>
          <p:cNvSpPr>
            <a:spLocks noGrp="1"/>
          </p:cNvSpPr>
          <p:nvPr>
            <p:ph idx="1"/>
          </p:nvPr>
        </p:nvSpPr>
        <p:spPr/>
        <p:txBody>
          <a:bodyPr/>
          <a:lstStyle/>
          <a:p>
            <a:pPr lvl="0"/>
            <a:r>
              <a:rPr lang="en-US" dirty="0"/>
              <a:t>Patients with one or more missing teeth and with good oral hygiene. </a:t>
            </a:r>
            <a:endParaRPr lang="en-IN" dirty="0"/>
          </a:p>
          <a:p>
            <a:pPr lvl="0"/>
            <a:r>
              <a:rPr lang="en-US" dirty="0"/>
              <a:t>Systemically healthy patients. </a:t>
            </a:r>
            <a:endParaRPr lang="en-IN" dirty="0"/>
          </a:p>
          <a:p>
            <a:pPr lvl="0"/>
            <a:r>
              <a:rPr lang="en-US" dirty="0"/>
              <a:t>Patients with healthy soft tissue architecture. </a:t>
            </a:r>
            <a:endParaRPr lang="en-IN" dirty="0"/>
          </a:p>
          <a:p>
            <a:pPr lvl="0"/>
            <a:r>
              <a:rPr lang="en-US" dirty="0"/>
              <a:t>Adequate bone height apical to the alveolus of the failing tooth i.e. ≥5mm. </a:t>
            </a:r>
            <a:endParaRPr lang="en-IN" dirty="0"/>
          </a:p>
          <a:p>
            <a:pPr lvl="0"/>
            <a:r>
              <a:rPr lang="en-US" dirty="0"/>
              <a:t> Psychological acceptance of dental implants.</a:t>
            </a:r>
            <a:endParaRPr lang="en-IN" dirty="0"/>
          </a:p>
          <a:p>
            <a:endParaRPr lang="en-IN" dirty="0"/>
          </a:p>
        </p:txBody>
      </p:sp>
    </p:spTree>
    <p:extLst>
      <p:ext uri="{BB962C8B-B14F-4D97-AF65-F5344CB8AC3E}">
        <p14:creationId xmlns:p14="http://schemas.microsoft.com/office/powerpoint/2010/main" val="39510592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EXCLUSION CRITERIA</a:t>
            </a:r>
            <a:endParaRPr lang="en-IN" dirty="0"/>
          </a:p>
        </p:txBody>
      </p:sp>
      <p:sp>
        <p:nvSpPr>
          <p:cNvPr id="3" name="Content Placeholder 2"/>
          <p:cNvSpPr>
            <a:spLocks noGrp="1"/>
          </p:cNvSpPr>
          <p:nvPr>
            <p:ph idx="1"/>
          </p:nvPr>
        </p:nvSpPr>
        <p:spPr/>
        <p:txBody>
          <a:bodyPr/>
          <a:lstStyle/>
          <a:p>
            <a:pPr lvl="0"/>
            <a:r>
              <a:rPr lang="en-US" dirty="0"/>
              <a:t>Patients with uncontrolled diabetes, radiation therapy in </a:t>
            </a:r>
            <a:r>
              <a:rPr lang="en-US" dirty="0" err="1"/>
              <a:t>orofacial</a:t>
            </a:r>
            <a:r>
              <a:rPr lang="en-US" dirty="0"/>
              <a:t> region or patients with systemic diseases. </a:t>
            </a:r>
            <a:endParaRPr lang="en-IN" dirty="0"/>
          </a:p>
          <a:p>
            <a:pPr lvl="0"/>
            <a:r>
              <a:rPr lang="en-US" dirty="0" smtClean="0"/>
              <a:t>Presence </a:t>
            </a:r>
            <a:r>
              <a:rPr lang="en-US" dirty="0"/>
              <a:t>of vital anatomic structures near to a proposed implant site. </a:t>
            </a:r>
            <a:endParaRPr lang="en-IN" dirty="0"/>
          </a:p>
          <a:p>
            <a:pPr lvl="0"/>
            <a:r>
              <a:rPr lang="en-US" dirty="0"/>
              <a:t>Smoking, alcohol abuse. </a:t>
            </a:r>
            <a:endParaRPr lang="en-IN" dirty="0"/>
          </a:p>
          <a:p>
            <a:pPr lvl="0"/>
            <a:r>
              <a:rPr lang="en-US" dirty="0"/>
              <a:t>Pregnancy. </a:t>
            </a:r>
            <a:endParaRPr lang="en-IN" dirty="0"/>
          </a:p>
          <a:p>
            <a:pPr lvl="0"/>
            <a:r>
              <a:rPr lang="en-US" dirty="0"/>
              <a:t>Sockets after traumatic extraction</a:t>
            </a:r>
            <a:endParaRPr lang="en-IN" dirty="0"/>
          </a:p>
          <a:p>
            <a:endParaRPr lang="en-IN" dirty="0"/>
          </a:p>
        </p:txBody>
      </p:sp>
    </p:spTree>
    <p:extLst>
      <p:ext uri="{BB962C8B-B14F-4D97-AF65-F5344CB8AC3E}">
        <p14:creationId xmlns:p14="http://schemas.microsoft.com/office/powerpoint/2010/main" val="31680503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lvl="0" indent="0">
              <a:buNone/>
            </a:pPr>
            <a:r>
              <a:rPr lang="en-US" dirty="0"/>
              <a:t>The clinical parameters evaluated were</a:t>
            </a:r>
            <a:endParaRPr lang="en-IN" b="1" dirty="0"/>
          </a:p>
          <a:p>
            <a:pPr lvl="0"/>
            <a:r>
              <a:rPr lang="en-US" dirty="0"/>
              <a:t>Width of attached gingiva, </a:t>
            </a:r>
            <a:endParaRPr lang="en-IN" b="1" dirty="0"/>
          </a:p>
          <a:p>
            <a:pPr lvl="0"/>
            <a:r>
              <a:rPr lang="en-US" dirty="0" err="1"/>
              <a:t>Jemt</a:t>
            </a:r>
            <a:r>
              <a:rPr lang="en-US" dirty="0"/>
              <a:t> Papilla Fill Index (PFI), </a:t>
            </a:r>
            <a:endParaRPr lang="en-IN" b="1" dirty="0"/>
          </a:p>
          <a:p>
            <a:pPr lvl="0"/>
            <a:r>
              <a:rPr lang="en-US" dirty="0"/>
              <a:t>Pink Esthetic Score (PES) and</a:t>
            </a:r>
            <a:endParaRPr lang="en-IN" b="1" dirty="0"/>
          </a:p>
          <a:p>
            <a:pPr lvl="0"/>
            <a:r>
              <a:rPr lang="en-US" dirty="0"/>
              <a:t> Probing Attachment Level (PAL).</a:t>
            </a:r>
            <a:endParaRPr lang="en-IN" b="1" dirty="0"/>
          </a:p>
          <a:p>
            <a:endParaRPr lang="en-IN" dirty="0"/>
          </a:p>
        </p:txBody>
      </p:sp>
    </p:spTree>
    <p:extLst>
      <p:ext uri="{BB962C8B-B14F-4D97-AF65-F5344CB8AC3E}">
        <p14:creationId xmlns:p14="http://schemas.microsoft.com/office/powerpoint/2010/main" val="29589558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ARMAMENTARIUM</a:t>
            </a:r>
            <a:endParaRPr lang="en-IN" dirty="0"/>
          </a:p>
        </p:txBody>
      </p:sp>
      <p:pic>
        <p:nvPicPr>
          <p:cNvPr id="4" name="Content Placeholder 3" descr="G:\My thesis\Delayed implants\10 Rama Subbamma 36\IMG-20201207-WA0026 (2).jp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85801" y="2316329"/>
            <a:ext cx="2988891" cy="2418041"/>
          </a:xfrm>
          <a:prstGeom prst="rect">
            <a:avLst/>
          </a:prstGeom>
          <a:noFill/>
          <a:ln w="38100" cmpd="sng">
            <a:solidFill>
              <a:schemeClr val="tx1"/>
            </a:solidFill>
          </a:ln>
        </p:spPr>
      </p:pic>
      <p:pic>
        <p:nvPicPr>
          <p:cNvPr id="5" name="Picture 4" descr="G:\My thesis\Delayed implants\10 Rama Subbamma 36\IMG-20201207-WA0021 (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6681" y="2595586"/>
            <a:ext cx="2541905" cy="1854835"/>
          </a:xfrm>
          <a:prstGeom prst="rect">
            <a:avLst/>
          </a:prstGeom>
          <a:noFill/>
          <a:ln w="25400" cmpd="sng">
            <a:solidFill>
              <a:schemeClr val="tx1"/>
            </a:solidFill>
          </a:ln>
        </p:spPr>
      </p:pic>
      <p:pic>
        <p:nvPicPr>
          <p:cNvPr id="6" name="Picture 5" descr="G:\My thesis\Delayed implants\10 Rama Subbamma 36\IMG-20201207-WA0019.jpg"/>
          <p:cNvPicPr/>
          <p:nvPr/>
        </p:nvPicPr>
        <p:blipFill rotWithShape="1">
          <a:blip r:embed="rId4" cstate="print">
            <a:extLst>
              <a:ext uri="{28A0092B-C50C-407E-A947-70E740481C1C}">
                <a14:useLocalDpi xmlns:a14="http://schemas.microsoft.com/office/drawing/2010/main" val="0"/>
              </a:ext>
            </a:extLst>
          </a:blip>
          <a:srcRect l="1" t="65" r="1361" b="11349"/>
          <a:stretch/>
        </p:blipFill>
        <p:spPr bwMode="auto">
          <a:xfrm>
            <a:off x="8716203" y="2585426"/>
            <a:ext cx="1544955" cy="1864995"/>
          </a:xfrm>
          <a:prstGeom prst="rect">
            <a:avLst/>
          </a:prstGeom>
          <a:noFill/>
          <a:ln w="25400" cmpd="sng">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205564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IMMEDIATE IMPLANT</a:t>
            </a:r>
            <a:endParaRPr lang="en-IN" dirty="0"/>
          </a:p>
        </p:txBody>
      </p:sp>
      <p:pic>
        <p:nvPicPr>
          <p:cNvPr id="4" name="Content Placeholder 3" descr="G:\My thesis\Immediate implants\Pt.Venkataramana\20200924_122750 (2).jp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85801" y="2110995"/>
            <a:ext cx="1429789" cy="1749829"/>
          </a:xfrm>
          <a:prstGeom prst="rect">
            <a:avLst/>
          </a:prstGeom>
          <a:noFill/>
          <a:ln w="25400">
            <a:solidFill>
              <a:schemeClr val="tx1"/>
            </a:solidFill>
          </a:ln>
        </p:spPr>
      </p:pic>
      <p:pic>
        <p:nvPicPr>
          <p:cNvPr id="5" name="Picture 4" descr="G:\My thesis\Immediate implants\Pt.Venkataramana\P1100686 (2).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5624" y="2172768"/>
            <a:ext cx="2343150" cy="1160780"/>
          </a:xfrm>
          <a:prstGeom prst="rect">
            <a:avLst/>
          </a:prstGeom>
          <a:noFill/>
          <a:ln w="25400" cmpd="sng">
            <a:solidFill>
              <a:schemeClr val="tx1"/>
            </a:solidFill>
          </a:ln>
        </p:spPr>
      </p:pic>
      <p:pic>
        <p:nvPicPr>
          <p:cNvPr id="6" name="Picture 5" descr="G:\My thesis\Immediate implants\Pt.Venkataramana\IMG-20200923-WA0018 (2).jpg"/>
          <p:cNvPicPr/>
          <p:nvPr/>
        </p:nvPicPr>
        <p:blipFill>
          <a:blip r:embed="rId4" cstate="print">
            <a:extLst>
              <a:ext uri="{BEBA8EAE-BF5A-486C-A8C5-ECC9F3942E4B}">
                <a14:imgProps xmlns:a14="http://schemas.microsoft.com/office/drawing/2010/main">
                  <a14:imgLayer r:embed="rId5">
                    <a14:imgEffect>
                      <a14:saturation sat="222000"/>
                    </a14:imgEffect>
                  </a14:imgLayer>
                </a14:imgProps>
              </a:ext>
              <a:ext uri="{28A0092B-C50C-407E-A947-70E740481C1C}">
                <a14:useLocalDpi xmlns:a14="http://schemas.microsoft.com/office/drawing/2010/main" val="0"/>
              </a:ext>
            </a:extLst>
          </a:blip>
          <a:srcRect/>
          <a:stretch>
            <a:fillRect/>
          </a:stretch>
        </p:blipFill>
        <p:spPr bwMode="auto">
          <a:xfrm>
            <a:off x="6418808" y="2110995"/>
            <a:ext cx="1861185" cy="1481455"/>
          </a:xfrm>
          <a:prstGeom prst="rect">
            <a:avLst/>
          </a:prstGeom>
          <a:noFill/>
          <a:ln w="25400" cmpd="sng">
            <a:solidFill>
              <a:schemeClr val="tx1"/>
            </a:solidFill>
          </a:ln>
        </p:spPr>
      </p:pic>
      <p:pic>
        <p:nvPicPr>
          <p:cNvPr id="7" name="Picture 6" descr="G:\My thesis\Immediate implants\Pt.Venkataramana\IMG-20200124-WA0004 (4).jpg"/>
          <p:cNvPicPr/>
          <p:nvPr/>
        </p:nvPicPr>
        <p:blipFill>
          <a:blip r:embed="rId6" cstate="print">
            <a:extLst>
              <a:ext uri="{BEBA8EAE-BF5A-486C-A8C5-ECC9F3942E4B}">
                <a14:imgProps xmlns:a14="http://schemas.microsoft.com/office/drawing/2010/main">
                  <a14:imgLayer r:embed="rId7">
                    <a14:imgEffect>
                      <a14:saturation sat="236000"/>
                    </a14:imgEffect>
                  </a14:imgLayer>
                </a14:imgProps>
              </a:ext>
              <a:ext uri="{28A0092B-C50C-407E-A947-70E740481C1C}">
                <a14:useLocalDpi xmlns:a14="http://schemas.microsoft.com/office/drawing/2010/main" val="0"/>
              </a:ext>
            </a:extLst>
          </a:blip>
          <a:srcRect/>
          <a:stretch>
            <a:fillRect/>
          </a:stretch>
        </p:blipFill>
        <p:spPr bwMode="auto">
          <a:xfrm>
            <a:off x="2219826" y="4941911"/>
            <a:ext cx="2351405" cy="1348105"/>
          </a:xfrm>
          <a:prstGeom prst="rect">
            <a:avLst/>
          </a:prstGeom>
          <a:noFill/>
          <a:ln w="25400" cmpd="sng">
            <a:solidFill>
              <a:schemeClr val="tx1"/>
            </a:solidFill>
          </a:ln>
        </p:spPr>
      </p:pic>
      <p:pic>
        <p:nvPicPr>
          <p:cNvPr id="8" name="Picture 7" descr="G:\My thesis\Immediate implants\Pt.Venkataramana\P1100689 (2).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15683" y="4615839"/>
            <a:ext cx="1655445" cy="1755140"/>
          </a:xfrm>
          <a:prstGeom prst="rect">
            <a:avLst/>
          </a:prstGeom>
          <a:noFill/>
          <a:ln w="25400">
            <a:solidFill>
              <a:schemeClr val="tx1"/>
            </a:solidFill>
          </a:ln>
        </p:spPr>
      </p:pic>
      <p:pic>
        <p:nvPicPr>
          <p:cNvPr id="9" name="Picture 8" descr="G:\My thesis\Immediate implants\Pt.Venkataramana\P1100690 (3).JPG"/>
          <p:cNvPicPr/>
          <p:nvPr/>
        </p:nvPicPr>
        <p:blipFill>
          <a:blip r:embed="rId9" cstate="print">
            <a:extLst>
              <a:ext uri="{BEBA8EAE-BF5A-486C-A8C5-ECC9F3942E4B}">
                <a14:imgProps xmlns:a14="http://schemas.microsoft.com/office/drawing/2010/main">
                  <a14:imgLayer r:embed="rId10">
                    <a14:imgEffect>
                      <a14:saturation sat="93000"/>
                    </a14:imgEffect>
                  </a14:imgLayer>
                </a14:imgProps>
              </a:ext>
              <a:ext uri="{28A0092B-C50C-407E-A947-70E740481C1C}">
                <a14:useLocalDpi xmlns:a14="http://schemas.microsoft.com/office/drawing/2010/main" val="0"/>
              </a:ext>
            </a:extLst>
          </a:blip>
          <a:srcRect/>
          <a:stretch>
            <a:fillRect/>
          </a:stretch>
        </p:blipFill>
        <p:spPr bwMode="auto">
          <a:xfrm>
            <a:off x="8483051" y="4657431"/>
            <a:ext cx="2079625" cy="1632585"/>
          </a:xfrm>
          <a:prstGeom prst="rect">
            <a:avLst/>
          </a:prstGeom>
          <a:noFill/>
          <a:ln w="25400">
            <a:solidFill>
              <a:schemeClr val="tx1"/>
            </a:solidFill>
          </a:ln>
        </p:spPr>
      </p:pic>
    </p:spTree>
    <p:extLst>
      <p:ext uri="{BB962C8B-B14F-4D97-AF65-F5344CB8AC3E}">
        <p14:creationId xmlns:p14="http://schemas.microsoft.com/office/powerpoint/2010/main" val="12919288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G:\My thesis\Immediate implants\Pt.Venkataramana\IMG-20200923-WA0013 (2).jpg"/>
          <p:cNvPicPr>
            <a:picLocks noGrp="1"/>
          </p:cNvPicPr>
          <p:nvPr>
            <p:ph idx="1"/>
          </p:nvPr>
        </p:nvPicPr>
        <p:blipFill>
          <a:blip r:embed="rId2" cstate="print">
            <a:extLst>
              <a:ext uri="{BEBA8EAE-BF5A-486C-A8C5-ECC9F3942E4B}">
                <a14:imgProps xmlns:a14="http://schemas.microsoft.com/office/drawing/2010/main">
                  <a14:imgLayer r:embed="rId3">
                    <a14:imgEffect>
                      <a14:saturation sat="217000"/>
                    </a14:imgEffect>
                  </a14:imgLayer>
                </a14:imgProps>
              </a:ext>
              <a:ext uri="{28A0092B-C50C-407E-A947-70E740481C1C}">
                <a14:useLocalDpi xmlns:a14="http://schemas.microsoft.com/office/drawing/2010/main" val="0"/>
              </a:ext>
            </a:extLst>
          </a:blip>
          <a:srcRect/>
          <a:stretch>
            <a:fillRect/>
          </a:stretch>
        </p:blipFill>
        <p:spPr bwMode="auto">
          <a:xfrm>
            <a:off x="625980" y="534488"/>
            <a:ext cx="2169726" cy="1712504"/>
          </a:xfrm>
          <a:prstGeom prst="rect">
            <a:avLst/>
          </a:prstGeom>
          <a:noFill/>
          <a:ln w="25400">
            <a:solidFill>
              <a:schemeClr val="tx1"/>
            </a:solidFill>
          </a:ln>
        </p:spPr>
      </p:pic>
      <p:pic>
        <p:nvPicPr>
          <p:cNvPr id="5" name="Picture 4" descr="G:\My thesis\Immediate implants\Pt.Venkataramana\20200929_111030 (3).jpg"/>
          <p:cNvPicPr/>
          <p:nvPr/>
        </p:nvPicPr>
        <p:blipFill>
          <a:blip r:embed="rId4" cstate="print">
            <a:extLst>
              <a:ext uri="{BEBA8EAE-BF5A-486C-A8C5-ECC9F3942E4B}">
                <a14:imgProps xmlns:a14="http://schemas.microsoft.com/office/drawing/2010/main">
                  <a14:imgLayer r:embed="rId5">
                    <a14:imgEffect>
                      <a14:saturation sat="129000"/>
                    </a14:imgEffect>
                  </a14:imgLayer>
                </a14:imgProps>
              </a:ext>
              <a:ext uri="{28A0092B-C50C-407E-A947-70E740481C1C}">
                <a14:useLocalDpi xmlns:a14="http://schemas.microsoft.com/office/drawing/2010/main" val="0"/>
              </a:ext>
            </a:extLst>
          </a:blip>
          <a:srcRect/>
          <a:stretch>
            <a:fillRect/>
          </a:stretch>
        </p:blipFill>
        <p:spPr bwMode="auto">
          <a:xfrm>
            <a:off x="3966478" y="643980"/>
            <a:ext cx="2259330" cy="1493520"/>
          </a:xfrm>
          <a:prstGeom prst="rect">
            <a:avLst/>
          </a:prstGeom>
          <a:noFill/>
          <a:ln w="25400">
            <a:solidFill>
              <a:schemeClr val="tx1"/>
            </a:solidFill>
          </a:ln>
        </p:spPr>
      </p:pic>
      <p:pic>
        <p:nvPicPr>
          <p:cNvPr id="6" name="Picture 5" descr="G:\My thesis\Immediate implants\Pt.Venkataramana\20201006_111352 (2).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5561" y="744260"/>
            <a:ext cx="2573020" cy="1232535"/>
          </a:xfrm>
          <a:prstGeom prst="rect">
            <a:avLst/>
          </a:prstGeom>
          <a:noFill/>
          <a:ln w="25400" cmpd="sng">
            <a:solidFill>
              <a:schemeClr val="tx1"/>
            </a:solidFill>
          </a:ln>
        </p:spPr>
      </p:pic>
      <p:pic>
        <p:nvPicPr>
          <p:cNvPr id="7" name="Picture 6" descr="G:\My thesis\Immediate implants\Pt.Venkataramana\20201013_113514 (2).jpg"/>
          <p:cNvPicPr/>
          <p:nvPr/>
        </p:nvPicPr>
        <p:blipFill rotWithShape="1">
          <a:blip r:embed="rId7" cstate="print">
            <a:extLst>
              <a:ext uri="{28A0092B-C50C-407E-A947-70E740481C1C}">
                <a14:useLocalDpi xmlns:a14="http://schemas.microsoft.com/office/drawing/2010/main" val="0"/>
              </a:ext>
            </a:extLst>
          </a:blip>
          <a:srcRect l="14196" r="16363"/>
          <a:stretch/>
        </p:blipFill>
        <p:spPr bwMode="auto">
          <a:xfrm>
            <a:off x="225617" y="3688214"/>
            <a:ext cx="2635464" cy="1558562"/>
          </a:xfrm>
          <a:prstGeom prst="rect">
            <a:avLst/>
          </a:prstGeom>
          <a:noFill/>
          <a:ln w="25400">
            <a:solidFill>
              <a:schemeClr val="tx1"/>
            </a:solidFill>
          </a:ln>
          <a:extLst>
            <a:ext uri="{53640926-AAD7-44D8-BBD7-CCE9431645EC}">
              <a14:shadowObscured xmlns:a14="http://schemas.microsoft.com/office/drawing/2010/main"/>
            </a:ext>
          </a:extLst>
        </p:spPr>
      </p:pic>
      <p:pic>
        <p:nvPicPr>
          <p:cNvPr id="8" name="Picture 7" descr="C:\Users\shanthi velpula\Documents\thesis dissertation\New folder\Pt.Balakrishna\FILE_0002 (1).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40321" y="432056"/>
            <a:ext cx="1612115" cy="1814936"/>
          </a:xfrm>
          <a:prstGeom prst="rect">
            <a:avLst/>
          </a:prstGeom>
          <a:noFill/>
          <a:ln w="25400">
            <a:solidFill>
              <a:schemeClr val="tx1"/>
            </a:solidFill>
          </a:ln>
        </p:spPr>
      </p:pic>
      <p:pic>
        <p:nvPicPr>
          <p:cNvPr id="9" name="Picture 8" descr="C:\Users\shanthi velpula\Documents\thesis dissertation\New folder\Pt.Balakrishna\FILE_0003.jp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29576" y="3688214"/>
            <a:ext cx="1638935" cy="1881505"/>
          </a:xfrm>
          <a:prstGeom prst="rect">
            <a:avLst/>
          </a:prstGeom>
          <a:noFill/>
          <a:ln w="25400">
            <a:solidFill>
              <a:schemeClr val="tx1"/>
            </a:solidFill>
          </a:ln>
        </p:spPr>
      </p:pic>
      <p:pic>
        <p:nvPicPr>
          <p:cNvPr id="10" name="Picture 9" descr="C:\Users\shanthi velpula\Documents\thesis dissertation\New folder\Pt.Balakrishna\WhatsApp Image 2021-02-13 at 10.25.05 AM.jpe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0914" y="3837575"/>
            <a:ext cx="2239010" cy="1259840"/>
          </a:xfrm>
          <a:prstGeom prst="rect">
            <a:avLst/>
          </a:prstGeom>
          <a:noFill/>
          <a:ln w="25400">
            <a:solidFill>
              <a:schemeClr val="tx1"/>
            </a:solidFill>
          </a:ln>
        </p:spPr>
      </p:pic>
      <p:pic>
        <p:nvPicPr>
          <p:cNvPr id="11" name="Picture 10" descr="C:\Users\shanthi velpula\Documents\thesis dissertation\Pt.Balakrishna\FILE_0006.jpg"/>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879615" y="3465147"/>
            <a:ext cx="1533525" cy="2004695"/>
          </a:xfrm>
          <a:prstGeom prst="rect">
            <a:avLst/>
          </a:prstGeom>
          <a:noFill/>
          <a:ln w="25400">
            <a:solidFill>
              <a:schemeClr val="tx1"/>
            </a:solidFill>
          </a:ln>
        </p:spPr>
      </p:pic>
    </p:spTree>
    <p:extLst>
      <p:ext uri="{BB962C8B-B14F-4D97-AF65-F5344CB8AC3E}">
        <p14:creationId xmlns:p14="http://schemas.microsoft.com/office/powerpoint/2010/main" val="41849838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DELAYED IMPLANT </a:t>
            </a:r>
            <a:endParaRPr lang="en-IN" dirty="0"/>
          </a:p>
        </p:txBody>
      </p:sp>
      <p:pic>
        <p:nvPicPr>
          <p:cNvPr id="4" name="Content Placeholder 3" descr="C:\Users\shanthi velpula\Documents\thesis dissertation\New folder\Pt.Balakrishna\WhatsApp Image 2021-02-03 at 1.09.59 PM.jpeg"/>
          <p:cNvPicPr>
            <a:picLocks noGrp="1"/>
          </p:cNvPicPr>
          <p:nvPr>
            <p:ph idx="1"/>
          </p:nvPr>
        </p:nvPicPr>
        <p:blipFill rotWithShape="1">
          <a:blip r:embed="rId2">
            <a:extLst>
              <a:ext uri="{28A0092B-C50C-407E-A947-70E740481C1C}">
                <a14:useLocalDpi xmlns:a14="http://schemas.microsoft.com/office/drawing/2010/main" val="0"/>
              </a:ext>
            </a:extLst>
          </a:blip>
          <a:srcRect t="7764"/>
          <a:stretch/>
        </p:blipFill>
        <p:spPr bwMode="auto">
          <a:xfrm>
            <a:off x="751882" y="1758586"/>
            <a:ext cx="2290421" cy="1537824"/>
          </a:xfrm>
          <a:prstGeom prst="rect">
            <a:avLst/>
          </a:prstGeom>
          <a:solidFill>
            <a:schemeClr val="accent1"/>
          </a:solidFill>
          <a:ln w="28575">
            <a:solidFill>
              <a:schemeClr val="tx1"/>
            </a:solidFill>
          </a:ln>
          <a:extLst>
            <a:ext uri="{53640926-AAD7-44D8-BBD7-CCE9431645EC}">
              <a14:shadowObscured xmlns:a14="http://schemas.microsoft.com/office/drawing/2010/main"/>
            </a:ext>
          </a:extLst>
        </p:spPr>
      </p:pic>
      <p:pic>
        <p:nvPicPr>
          <p:cNvPr id="5" name="Picture 4" descr="G:\My thesis\Delayed implants\10 Rama Subbamma 36\IMG-20201207-WA0001 (3).jpg"/>
          <p:cNvPicPr/>
          <p:nvPr/>
        </p:nvPicPr>
        <p:blipFill>
          <a:blip r:embed="rId3">
            <a:extLst>
              <a:ext uri="{BEBA8EAE-BF5A-486C-A8C5-ECC9F3942E4B}">
                <a14:imgProps xmlns:a14="http://schemas.microsoft.com/office/drawing/2010/main">
                  <a14:imgLayer r:embed="rId4">
                    <a14:imgEffect>
                      <a14:saturation sat="185000"/>
                    </a14:imgEffect>
                  </a14:imgLayer>
                </a14:imgProps>
              </a:ext>
              <a:ext uri="{28A0092B-C50C-407E-A947-70E740481C1C}">
                <a14:useLocalDpi xmlns:a14="http://schemas.microsoft.com/office/drawing/2010/main" val="0"/>
              </a:ext>
            </a:extLst>
          </a:blip>
          <a:srcRect/>
          <a:stretch>
            <a:fillRect/>
          </a:stretch>
        </p:blipFill>
        <p:spPr bwMode="auto">
          <a:xfrm>
            <a:off x="4515414" y="1645005"/>
            <a:ext cx="1863725" cy="1793875"/>
          </a:xfrm>
          <a:prstGeom prst="rect">
            <a:avLst/>
          </a:prstGeom>
          <a:noFill/>
          <a:ln w="25400">
            <a:solidFill>
              <a:schemeClr val="tx1"/>
            </a:solidFill>
          </a:ln>
        </p:spPr>
      </p:pic>
      <p:pic>
        <p:nvPicPr>
          <p:cNvPr id="6" name="Picture 5" descr="G:\My thesis\Delayed implants\10 Rama Subbamma 36\operative\20190322_131505 (2).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1678" y="1709740"/>
            <a:ext cx="2081530" cy="1507490"/>
          </a:xfrm>
          <a:prstGeom prst="rect">
            <a:avLst/>
          </a:prstGeom>
          <a:noFill/>
          <a:ln w="25400">
            <a:solidFill>
              <a:schemeClr val="tx1"/>
            </a:solidFill>
          </a:ln>
        </p:spPr>
      </p:pic>
      <p:pic>
        <p:nvPicPr>
          <p:cNvPr id="7" name="Picture 6" descr="G:\My thesis\Delayed implants\10 Rama Subbamma 36\operative\20190322_115815 (2).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0140" y="3844325"/>
            <a:ext cx="2076450" cy="1873250"/>
          </a:xfrm>
          <a:prstGeom prst="rect">
            <a:avLst/>
          </a:prstGeom>
          <a:noFill/>
          <a:ln w="25400">
            <a:solidFill>
              <a:schemeClr val="tx1"/>
            </a:solidFill>
          </a:ln>
        </p:spPr>
      </p:pic>
      <p:pic>
        <p:nvPicPr>
          <p:cNvPr id="8" name="Picture 7" descr="G:\My thesis\Delayed implants\10 Rama Subbamma 36\operative\20190322_123911 (2).jp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1236" y="3767490"/>
            <a:ext cx="1854835" cy="2026920"/>
          </a:xfrm>
          <a:prstGeom prst="rect">
            <a:avLst/>
          </a:prstGeom>
          <a:noFill/>
          <a:ln w="25400">
            <a:solidFill>
              <a:schemeClr val="tx1"/>
            </a:solidFill>
          </a:ln>
        </p:spPr>
      </p:pic>
      <p:pic>
        <p:nvPicPr>
          <p:cNvPr id="9" name="Picture 8" descr="G:\My thesis\Delayed implants\10 Rama Subbamma 36\operative\20190322_124218 (2).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80717" y="3767490"/>
            <a:ext cx="2273935" cy="2063750"/>
          </a:xfrm>
          <a:prstGeom prst="rect">
            <a:avLst/>
          </a:prstGeom>
          <a:noFill/>
          <a:ln w="25400">
            <a:solidFill>
              <a:schemeClr val="tx1"/>
            </a:solidFill>
          </a:ln>
        </p:spPr>
      </p:pic>
      <p:pic>
        <p:nvPicPr>
          <p:cNvPr id="10" name="Picture 9" descr="G:\My thesis\Delayed implants\10 Rama Subbamma 36\operative\20190322_125523.jp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049298" y="3681765"/>
            <a:ext cx="2092960" cy="2035810"/>
          </a:xfrm>
          <a:prstGeom prst="rect">
            <a:avLst/>
          </a:prstGeom>
          <a:noFill/>
          <a:ln w="25400">
            <a:solidFill>
              <a:schemeClr val="tx1"/>
            </a:solidFill>
          </a:ln>
        </p:spPr>
      </p:pic>
    </p:spTree>
    <p:extLst>
      <p:ext uri="{BB962C8B-B14F-4D97-AF65-F5344CB8AC3E}">
        <p14:creationId xmlns:p14="http://schemas.microsoft.com/office/powerpoint/2010/main" val="39349812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11" name="Content Placeholder 10" descr="C:\Users\shanthi velpula\Documents\thesis dissertation\Pt.Balakrishna\FILE_0003 (2).jpg"/>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9292013" y="3014328"/>
            <a:ext cx="2435629" cy="1853738"/>
          </a:xfrm>
          <a:prstGeom prst="rect">
            <a:avLst/>
          </a:prstGeom>
          <a:noFill/>
          <a:ln w="25400">
            <a:solidFill>
              <a:schemeClr val="tx1"/>
            </a:solidFill>
          </a:ln>
        </p:spPr>
      </p:pic>
      <p:pic>
        <p:nvPicPr>
          <p:cNvPr id="4" name="Picture 3" descr="G:\My thesis\Delayed implants\10 Rama Subbamma 36\operative\20190322_131526 (2).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059" y="186195"/>
            <a:ext cx="2431415" cy="1711325"/>
          </a:xfrm>
          <a:prstGeom prst="rect">
            <a:avLst/>
          </a:prstGeom>
          <a:noFill/>
          <a:ln w="25400">
            <a:solidFill>
              <a:schemeClr val="tx1"/>
            </a:solidFill>
          </a:ln>
        </p:spPr>
      </p:pic>
      <p:pic>
        <p:nvPicPr>
          <p:cNvPr id="5" name="Picture 4" descr="G:\My thesis\Delayed implants\10 Rama Subbamma 36\after suture reoval\20190401_095651 (2).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43427" y="132442"/>
            <a:ext cx="2044065" cy="2139315"/>
          </a:xfrm>
          <a:prstGeom prst="rect">
            <a:avLst/>
          </a:prstGeom>
          <a:noFill/>
          <a:ln w="25400">
            <a:solidFill>
              <a:schemeClr val="tx1"/>
            </a:solidFill>
          </a:ln>
        </p:spPr>
      </p:pic>
      <p:pic>
        <p:nvPicPr>
          <p:cNvPr id="6" name="Picture 5" descr="G:\My thesis\Delayed implants\10 Rama Subbamma 36\crown\IMG-20190816-WA0016.jpg"/>
          <p:cNvPicPr/>
          <p:nvPr/>
        </p:nvPicPr>
        <p:blipFill>
          <a:blip r:embed="rId5">
            <a:extLst>
              <a:ext uri="{BEBA8EAE-BF5A-486C-A8C5-ECC9F3942E4B}">
                <a14:imgProps xmlns:a14="http://schemas.microsoft.com/office/drawing/2010/main">
                  <a14:imgLayer r:embed="rId6">
                    <a14:imgEffect>
                      <a14:saturation sat="156000"/>
                    </a14:imgEffect>
                  </a14:imgLayer>
                </a14:imgProps>
              </a:ext>
              <a:ext uri="{28A0092B-C50C-407E-A947-70E740481C1C}">
                <a14:useLocalDpi xmlns:a14="http://schemas.microsoft.com/office/drawing/2010/main" val="0"/>
              </a:ext>
            </a:extLst>
          </a:blip>
          <a:srcRect/>
          <a:stretch>
            <a:fillRect/>
          </a:stretch>
        </p:blipFill>
        <p:spPr bwMode="auto">
          <a:xfrm>
            <a:off x="6517828" y="240384"/>
            <a:ext cx="1717675" cy="2042795"/>
          </a:xfrm>
          <a:prstGeom prst="rect">
            <a:avLst/>
          </a:prstGeom>
          <a:noFill/>
          <a:ln w="25400">
            <a:solidFill>
              <a:schemeClr val="tx1"/>
            </a:solidFill>
          </a:ln>
        </p:spPr>
      </p:pic>
      <p:pic>
        <p:nvPicPr>
          <p:cNvPr id="7" name="Picture 6" descr="G:\My thesis\Delayed implants\10 Rama Subbamma 36\IMG-20201207-WA0017 (2).jp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31525" y="2825115"/>
            <a:ext cx="2423795" cy="1910080"/>
          </a:xfrm>
          <a:prstGeom prst="rect">
            <a:avLst/>
          </a:prstGeom>
          <a:noFill/>
          <a:ln w="25400">
            <a:solidFill>
              <a:schemeClr val="tx1"/>
            </a:solidFill>
          </a:ln>
        </p:spPr>
      </p:pic>
      <p:pic>
        <p:nvPicPr>
          <p:cNvPr id="8" name="Picture 7" descr="C:\Users\shanthi velpula\Documents\thesis dissertation\New folder\Pt.Balakrishna\WhatsApp Image 2021-02-13 at 10.27.45 AM.jpeg"/>
          <p:cNvPicPr/>
          <p:nvPr/>
        </p:nvPicPr>
        <p:blipFill>
          <a:blip r:embed="rId8">
            <a:extLst>
              <a:ext uri="{28A0092B-C50C-407E-A947-70E740481C1C}">
                <a14:useLocalDpi xmlns:a14="http://schemas.microsoft.com/office/drawing/2010/main" val="0"/>
              </a:ext>
            </a:extLst>
          </a:blip>
          <a:srcRect/>
          <a:stretch>
            <a:fillRect/>
          </a:stretch>
        </p:blipFill>
        <p:spPr bwMode="auto">
          <a:xfrm>
            <a:off x="122808" y="2805687"/>
            <a:ext cx="2474595" cy="1781810"/>
          </a:xfrm>
          <a:prstGeom prst="rect">
            <a:avLst/>
          </a:prstGeom>
          <a:noFill/>
          <a:ln w="25400">
            <a:solidFill>
              <a:schemeClr val="tx1"/>
            </a:solidFill>
          </a:ln>
        </p:spPr>
      </p:pic>
      <p:pic>
        <p:nvPicPr>
          <p:cNvPr id="9" name="Picture 8" descr="G:\My thesis\Delayed implants\10 Rama Subbamma 36\crown\20190817_104722 (2).jp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27545" y="665739"/>
            <a:ext cx="2496820" cy="1752600"/>
          </a:xfrm>
          <a:prstGeom prst="rect">
            <a:avLst/>
          </a:prstGeom>
          <a:noFill/>
          <a:ln w="25400">
            <a:solidFill>
              <a:schemeClr val="tx1"/>
            </a:solidFill>
          </a:ln>
        </p:spPr>
      </p:pic>
      <p:pic>
        <p:nvPicPr>
          <p:cNvPr id="10" name="Picture 9" descr="C:\Users\shanthi velpula\Documents\thesis dissertation\New folder\Pt.Balakrishna\WhatsApp Image 2021-02-03 at 1.09.39 PM.jpe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10145" y="3014328"/>
            <a:ext cx="2733040" cy="1768475"/>
          </a:xfrm>
          <a:prstGeom prst="rect">
            <a:avLst/>
          </a:prstGeom>
          <a:solidFill>
            <a:schemeClr val="tx1"/>
          </a:solidFill>
          <a:ln w="25400">
            <a:solidFill>
              <a:schemeClr val="tx1"/>
            </a:solidFill>
          </a:ln>
        </p:spPr>
      </p:pic>
    </p:spTree>
    <p:extLst>
      <p:ext uri="{BB962C8B-B14F-4D97-AF65-F5344CB8AC3E}">
        <p14:creationId xmlns:p14="http://schemas.microsoft.com/office/powerpoint/2010/main" val="40755314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RESULTS</a:t>
            </a:r>
            <a:endParaRPr lang="en-IN" dirty="0"/>
          </a:p>
        </p:txBody>
      </p:sp>
      <p:pic>
        <p:nvPicPr>
          <p:cNvPr id="4" name="Content Placeholder 3"/>
          <p:cNvPicPr>
            <a:picLocks noGrp="1"/>
          </p:cNvPicPr>
          <p:nvPr>
            <p:ph idx="1"/>
          </p:nvPr>
        </p:nvPicPr>
        <p:blipFill>
          <a:blip r:embed="rId2"/>
          <a:stretch>
            <a:fillRect/>
          </a:stretch>
        </p:blipFill>
        <p:spPr>
          <a:xfrm>
            <a:off x="3256203" y="1719247"/>
            <a:ext cx="5532120" cy="4051300"/>
          </a:xfrm>
          <a:prstGeom prst="rect">
            <a:avLst/>
          </a:prstGeom>
        </p:spPr>
      </p:pic>
      <p:sp>
        <p:nvSpPr>
          <p:cNvPr id="5" name="Rectangle 4"/>
          <p:cNvSpPr/>
          <p:nvPr/>
        </p:nvSpPr>
        <p:spPr>
          <a:xfrm>
            <a:off x="1069848" y="5934670"/>
            <a:ext cx="10058400" cy="646331"/>
          </a:xfrm>
          <a:prstGeom prst="rect">
            <a:avLst/>
          </a:prstGeom>
        </p:spPr>
        <p:txBody>
          <a:bodyPr wrap="square">
            <a:spAutoFit/>
          </a:bodyPr>
          <a:lstStyle/>
          <a:p>
            <a:r>
              <a:rPr lang="en-US" b="1">
                <a:latin typeface="Arial" panose="020B0604020202020204" pitchFamily="34" charset="0"/>
                <a:ea typeface="Arial" panose="020B0604020202020204" pitchFamily="34" charset="0"/>
              </a:rPr>
              <a:t>Intergroup comparison of interproximal </a:t>
            </a:r>
            <a:r>
              <a:rPr lang="en-US" b="1" dirty="0" err="1">
                <a:latin typeface="Arial" panose="020B0604020202020204" pitchFamily="34" charset="0"/>
                <a:ea typeface="Arial" panose="020B0604020202020204" pitchFamily="34" charset="0"/>
              </a:rPr>
              <a:t>crestal</a:t>
            </a:r>
            <a:r>
              <a:rPr lang="en-US" b="1" dirty="0">
                <a:latin typeface="Arial" panose="020B0604020202020204" pitchFamily="34" charset="0"/>
                <a:ea typeface="Arial" panose="020B0604020202020204" pitchFamily="34" charset="0"/>
              </a:rPr>
              <a:t> bone loss between Group-A and Group-B at different time intervals </a:t>
            </a:r>
            <a:endParaRPr lang="en-IN" dirty="0"/>
          </a:p>
        </p:txBody>
      </p:sp>
    </p:spTree>
    <p:extLst>
      <p:ext uri="{BB962C8B-B14F-4D97-AF65-F5344CB8AC3E}">
        <p14:creationId xmlns:p14="http://schemas.microsoft.com/office/powerpoint/2010/main" val="40457517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CONTENTS</a:t>
            </a:r>
            <a:r>
              <a:rPr lang="en-IN" dirty="0"/>
              <a:t/>
            </a:r>
            <a:br>
              <a:rPr lang="en-IN" dirty="0"/>
            </a:br>
            <a:endParaRPr lang="en-IN" dirty="0"/>
          </a:p>
        </p:txBody>
      </p:sp>
      <p:sp>
        <p:nvSpPr>
          <p:cNvPr id="3" name="Content Placeholder 2"/>
          <p:cNvSpPr>
            <a:spLocks noGrp="1"/>
          </p:cNvSpPr>
          <p:nvPr>
            <p:ph idx="1"/>
          </p:nvPr>
        </p:nvSpPr>
        <p:spPr/>
        <p:txBody>
          <a:bodyPr>
            <a:normAutofit/>
          </a:bodyPr>
          <a:lstStyle/>
          <a:p>
            <a:r>
              <a:rPr lang="en-US" dirty="0"/>
              <a:t>INTRODUCTION</a:t>
            </a:r>
          </a:p>
          <a:p>
            <a:r>
              <a:rPr lang="en-US" dirty="0"/>
              <a:t>AIM &amp; </a:t>
            </a:r>
            <a:r>
              <a:rPr lang="en-US" dirty="0" smtClean="0"/>
              <a:t>OBJECTIVES</a:t>
            </a:r>
          </a:p>
          <a:p>
            <a:r>
              <a:rPr lang="en-US" dirty="0" smtClean="0"/>
              <a:t>REVIEW OF LITERATURE</a:t>
            </a:r>
            <a:endParaRPr lang="en-US" dirty="0"/>
          </a:p>
          <a:p>
            <a:r>
              <a:rPr lang="en-US" dirty="0"/>
              <a:t>MATERIALS &amp; METHODS</a:t>
            </a:r>
          </a:p>
          <a:p>
            <a:r>
              <a:rPr lang="en-US" dirty="0" smtClean="0"/>
              <a:t>RESULTS</a:t>
            </a:r>
          </a:p>
          <a:p>
            <a:r>
              <a:rPr lang="en-US" dirty="0" smtClean="0"/>
              <a:t>DISCUSSION</a:t>
            </a:r>
          </a:p>
          <a:p>
            <a:r>
              <a:rPr lang="en-US" dirty="0" smtClean="0"/>
              <a:t>CONCLUSION</a:t>
            </a:r>
            <a:endParaRPr lang="en-US" dirty="0"/>
          </a:p>
          <a:p>
            <a:r>
              <a:rPr lang="en-US" dirty="0"/>
              <a:t>REFERRENCES</a:t>
            </a:r>
          </a:p>
          <a:p>
            <a:endParaRPr lang="en-US" dirty="0"/>
          </a:p>
          <a:p>
            <a:endParaRPr lang="en-US" dirty="0"/>
          </a:p>
          <a:p>
            <a:endParaRPr lang="en-US" dirty="0"/>
          </a:p>
          <a:p>
            <a:endParaRPr lang="en-IN" dirty="0"/>
          </a:p>
        </p:txBody>
      </p:sp>
      <p:pic>
        <p:nvPicPr>
          <p:cNvPr id="4" name="Picture 3"/>
          <p:cNvPicPr>
            <a:picLocks noChangeAspect="1"/>
          </p:cNvPicPr>
          <p:nvPr/>
        </p:nvPicPr>
        <p:blipFill>
          <a:blip r:embed="rId2"/>
          <a:stretch>
            <a:fillRect/>
          </a:stretch>
        </p:blipFill>
        <p:spPr>
          <a:xfrm>
            <a:off x="9088867" y="0"/>
            <a:ext cx="3103133" cy="2712586"/>
          </a:xfrm>
          <a:prstGeom prst="rect">
            <a:avLst/>
          </a:prstGeom>
        </p:spPr>
      </p:pic>
    </p:spTree>
    <p:extLst>
      <p:ext uri="{BB962C8B-B14F-4D97-AF65-F5344CB8AC3E}">
        <p14:creationId xmlns:p14="http://schemas.microsoft.com/office/powerpoint/2010/main" val="6612462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Intergroup comparison of </a:t>
            </a:r>
            <a:r>
              <a:rPr lang="en-US" sz="2000" b="1" dirty="0" err="1"/>
              <a:t>Buccolingual</a:t>
            </a:r>
            <a:r>
              <a:rPr lang="en-US" sz="2000" b="1" dirty="0"/>
              <a:t> width loss between Group-A and Group-B at different time intervals.</a:t>
            </a:r>
            <a:r>
              <a:rPr lang="en-IN" sz="2000" dirty="0"/>
              <a:t/>
            </a:r>
            <a:br>
              <a:rPr lang="en-IN" sz="2000" dirty="0"/>
            </a:br>
            <a:endParaRPr lang="en-IN" sz="2000" dirty="0"/>
          </a:p>
        </p:txBody>
      </p:sp>
      <p:pic>
        <p:nvPicPr>
          <p:cNvPr id="4" name="Content Placeholder 3"/>
          <p:cNvPicPr>
            <a:picLocks noGrp="1"/>
          </p:cNvPicPr>
          <p:nvPr>
            <p:ph idx="1"/>
          </p:nvPr>
        </p:nvPicPr>
        <p:blipFill>
          <a:blip r:embed="rId2"/>
          <a:stretch>
            <a:fillRect/>
          </a:stretch>
        </p:blipFill>
        <p:spPr>
          <a:xfrm>
            <a:off x="3292302" y="2120900"/>
            <a:ext cx="5613746" cy="4051300"/>
          </a:xfrm>
          <a:prstGeom prst="rect">
            <a:avLst/>
          </a:prstGeom>
        </p:spPr>
      </p:pic>
    </p:spTree>
    <p:extLst>
      <p:ext uri="{BB962C8B-B14F-4D97-AF65-F5344CB8AC3E}">
        <p14:creationId xmlns:p14="http://schemas.microsoft.com/office/powerpoint/2010/main" val="39170996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Intergroup comparison of width of keratinized mucosa in Group-A and Group-B at different time intervals</a:t>
            </a:r>
            <a:endParaRPr lang="en-IN" sz="2000" dirty="0"/>
          </a:p>
        </p:txBody>
      </p:sp>
      <p:pic>
        <p:nvPicPr>
          <p:cNvPr id="4" name="Content Placeholder 3"/>
          <p:cNvPicPr>
            <a:picLocks noGrp="1"/>
          </p:cNvPicPr>
          <p:nvPr>
            <p:ph idx="1"/>
          </p:nvPr>
        </p:nvPicPr>
        <p:blipFill>
          <a:blip r:embed="rId2"/>
          <a:stretch>
            <a:fillRect/>
          </a:stretch>
        </p:blipFill>
        <p:spPr>
          <a:xfrm>
            <a:off x="3481803" y="2120900"/>
            <a:ext cx="5234744" cy="4051300"/>
          </a:xfrm>
          <a:prstGeom prst="rect">
            <a:avLst/>
          </a:prstGeom>
        </p:spPr>
      </p:pic>
    </p:spTree>
    <p:extLst>
      <p:ext uri="{BB962C8B-B14F-4D97-AF65-F5344CB8AC3E}">
        <p14:creationId xmlns:p14="http://schemas.microsoft.com/office/powerpoint/2010/main" val="3114393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smtClean="0"/>
              <a:t> </a:t>
            </a:r>
            <a:r>
              <a:rPr lang="en-US" sz="2000" b="1" dirty="0"/>
              <a:t>Intergroup comparison of Probing Attachment Level between Group-A and Group-B at different time intervals</a:t>
            </a:r>
            <a:endParaRPr lang="en-IN" sz="2000" dirty="0"/>
          </a:p>
        </p:txBody>
      </p:sp>
      <p:pic>
        <p:nvPicPr>
          <p:cNvPr id="4" name="Content Placeholder 3"/>
          <p:cNvPicPr>
            <a:picLocks noGrp="1"/>
          </p:cNvPicPr>
          <p:nvPr>
            <p:ph idx="1"/>
          </p:nvPr>
        </p:nvPicPr>
        <p:blipFill>
          <a:blip r:embed="rId2"/>
          <a:stretch>
            <a:fillRect/>
          </a:stretch>
        </p:blipFill>
        <p:spPr>
          <a:xfrm>
            <a:off x="3321847" y="2120900"/>
            <a:ext cx="5554656" cy="4051300"/>
          </a:xfrm>
          <a:prstGeom prst="rect">
            <a:avLst/>
          </a:prstGeom>
        </p:spPr>
      </p:pic>
    </p:spTree>
    <p:extLst>
      <p:ext uri="{BB962C8B-B14F-4D97-AF65-F5344CB8AC3E}">
        <p14:creationId xmlns:p14="http://schemas.microsoft.com/office/powerpoint/2010/main" val="1614945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Intergroup comparison of </a:t>
            </a:r>
            <a:r>
              <a:rPr lang="en-US" sz="2000" b="1" dirty="0" err="1"/>
              <a:t>Jemt</a:t>
            </a:r>
            <a:r>
              <a:rPr lang="en-US" sz="2000" b="1" dirty="0"/>
              <a:t> Papilla Fill Index between Group-A and Group-B at different time intervals</a:t>
            </a:r>
            <a:endParaRPr lang="en-IN" sz="2000" dirty="0"/>
          </a:p>
        </p:txBody>
      </p:sp>
      <p:graphicFrame>
        <p:nvGraphicFramePr>
          <p:cNvPr id="4" name="Content Placeholder 3"/>
          <p:cNvGraphicFramePr>
            <a:graphicFrameLocks noGrp="1"/>
          </p:cNvGraphicFramePr>
          <p:nvPr>
            <p:ph idx="1"/>
          </p:nvPr>
        </p:nvGraphicFramePr>
        <p:xfrm>
          <a:off x="1069975" y="2120900"/>
          <a:ext cx="10058400" cy="4051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299656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Intergroup comparison of Pink Esthetic Score between Group-A and Group-B at different time intervals</a:t>
            </a:r>
            <a:endParaRPr lang="en-IN" sz="2000" dirty="0"/>
          </a:p>
        </p:txBody>
      </p:sp>
      <p:pic>
        <p:nvPicPr>
          <p:cNvPr id="4" name="Content Placeholder 3"/>
          <p:cNvPicPr>
            <a:picLocks noGrp="1"/>
          </p:cNvPicPr>
          <p:nvPr>
            <p:ph idx="1"/>
          </p:nvPr>
        </p:nvPicPr>
        <p:blipFill>
          <a:blip r:embed="rId2"/>
          <a:stretch>
            <a:fillRect/>
          </a:stretch>
        </p:blipFill>
        <p:spPr>
          <a:xfrm>
            <a:off x="2801703" y="2120900"/>
            <a:ext cx="6594943" cy="4051300"/>
          </a:xfrm>
          <a:prstGeom prst="rect">
            <a:avLst/>
          </a:prstGeom>
        </p:spPr>
      </p:pic>
    </p:spTree>
    <p:extLst>
      <p:ext uri="{BB962C8B-B14F-4D97-AF65-F5344CB8AC3E}">
        <p14:creationId xmlns:p14="http://schemas.microsoft.com/office/powerpoint/2010/main" val="10492516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DISCUSSION</a:t>
            </a:r>
            <a:endParaRPr lang="en-IN" dirty="0"/>
          </a:p>
        </p:txBody>
      </p:sp>
      <p:sp>
        <p:nvSpPr>
          <p:cNvPr id="3" name="Content Placeholder 2"/>
          <p:cNvSpPr>
            <a:spLocks noGrp="1"/>
          </p:cNvSpPr>
          <p:nvPr>
            <p:ph idx="1"/>
          </p:nvPr>
        </p:nvSpPr>
        <p:spPr/>
        <p:txBody>
          <a:bodyPr>
            <a:normAutofit lnSpcReduction="10000"/>
          </a:bodyPr>
          <a:lstStyle/>
          <a:p>
            <a:pPr algn="just"/>
            <a:r>
              <a:rPr lang="en-US" dirty="0"/>
              <a:t>The impact of immediate implant placement on the </a:t>
            </a:r>
            <a:r>
              <a:rPr lang="en-US" dirty="0" err="1"/>
              <a:t>buccal</a:t>
            </a:r>
            <a:r>
              <a:rPr lang="en-US" dirty="0"/>
              <a:t> bone has yielded heterogeneous results, ranging from mean </a:t>
            </a:r>
            <a:r>
              <a:rPr lang="en-US" dirty="0" err="1"/>
              <a:t>buccal</a:t>
            </a:r>
            <a:r>
              <a:rPr lang="en-US" dirty="0"/>
              <a:t> bone resorption of 3.14– 0.0 mm. The reasons for this heterogeneity are very diverse, from lack of standardization in the preclinical models, use of different surgical protocols and implant systems and probably the inherent variability in the biological wound-healing process of the socket. </a:t>
            </a:r>
            <a:endParaRPr lang="en-US" dirty="0" smtClean="0"/>
          </a:p>
          <a:p>
            <a:pPr algn="just"/>
            <a:r>
              <a:rPr lang="en-US" b="1" dirty="0"/>
              <a:t>Araujo et al in 2005 </a:t>
            </a:r>
            <a:r>
              <a:rPr lang="en-US" dirty="0"/>
              <a:t>conducted a study to evaluate dimensional alterations of the alveolar ridge that occurred following implant placement in fresh extraction sockets. They concluded that placement of an implant in the fresh extraction site failed to prevent the re-modeling that occurred in the walls of the socket. The resulting height of the </a:t>
            </a:r>
            <a:r>
              <a:rPr lang="en-US" dirty="0" err="1"/>
              <a:t>buccal</a:t>
            </a:r>
            <a:r>
              <a:rPr lang="en-US" dirty="0"/>
              <a:t> and lingual walls at 3 months was similar at implants and edentulous sites and vertical bone loss was more pronounced at the </a:t>
            </a:r>
            <a:r>
              <a:rPr lang="en-US" dirty="0" err="1"/>
              <a:t>buccal</a:t>
            </a:r>
            <a:r>
              <a:rPr lang="en-US" dirty="0"/>
              <a:t> than at the lingual aspect of the ridge. It was suggested that the resorption of the socket walls that occurs following tooth removal must be considered in conjunction with implant placement in fresh extraction sockets</a:t>
            </a:r>
            <a:r>
              <a:rPr lang="en-US" dirty="0" smtClean="0"/>
              <a:t>.</a:t>
            </a:r>
          </a:p>
        </p:txBody>
      </p:sp>
    </p:spTree>
    <p:extLst>
      <p:ext uri="{BB962C8B-B14F-4D97-AF65-F5344CB8AC3E}">
        <p14:creationId xmlns:p14="http://schemas.microsoft.com/office/powerpoint/2010/main" val="17168663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pPr marL="0" indent="0" algn="just">
              <a:buNone/>
            </a:pPr>
            <a:r>
              <a:rPr lang="en-US" dirty="0" smtClean="0"/>
              <a:t>             The </a:t>
            </a:r>
            <a:r>
              <a:rPr lang="en-US" dirty="0"/>
              <a:t>mechanism by which platform switching can contribute to maintain the </a:t>
            </a:r>
            <a:r>
              <a:rPr lang="en-US" dirty="0" err="1"/>
              <a:t>crestal</a:t>
            </a:r>
            <a:r>
              <a:rPr lang="en-US" dirty="0"/>
              <a:t> bone height could be due to four reasons:</a:t>
            </a:r>
            <a:endParaRPr lang="en-IN" dirty="0"/>
          </a:p>
          <a:p>
            <a:pPr lvl="0" algn="just"/>
            <a:r>
              <a:rPr lang="en-US" dirty="0"/>
              <a:t>Shifting the inflammatory cell infiltrate inward and away from the adjacent </a:t>
            </a:r>
            <a:r>
              <a:rPr lang="en-US" dirty="0" err="1"/>
              <a:t>crestal</a:t>
            </a:r>
            <a:r>
              <a:rPr lang="en-US" dirty="0"/>
              <a:t> bone. </a:t>
            </a:r>
            <a:endParaRPr lang="en-IN" dirty="0"/>
          </a:p>
          <a:p>
            <a:pPr lvl="0" algn="just"/>
            <a:r>
              <a:rPr lang="en-US" dirty="0"/>
              <a:t>Maintenance of biological width and increased distance of IAJ from the </a:t>
            </a:r>
            <a:r>
              <a:rPr lang="en-US" dirty="0" err="1"/>
              <a:t>crestal</a:t>
            </a:r>
            <a:r>
              <a:rPr lang="en-US" dirty="0"/>
              <a:t> bone level. </a:t>
            </a:r>
            <a:endParaRPr lang="en-IN" dirty="0"/>
          </a:p>
          <a:p>
            <a:pPr lvl="0" algn="just"/>
            <a:r>
              <a:rPr lang="en-US" dirty="0"/>
              <a:t>The possible influence of micro-gap on the </a:t>
            </a:r>
            <a:r>
              <a:rPr lang="en-US" dirty="0" err="1"/>
              <a:t>crestal</a:t>
            </a:r>
            <a:r>
              <a:rPr lang="en-US" dirty="0"/>
              <a:t> bone is diminished. </a:t>
            </a:r>
            <a:endParaRPr lang="en-IN" dirty="0"/>
          </a:p>
          <a:p>
            <a:pPr lvl="0" algn="just"/>
            <a:r>
              <a:rPr lang="en-US" dirty="0"/>
              <a:t>Decreased stress levels in the </a:t>
            </a:r>
            <a:r>
              <a:rPr lang="en-US" dirty="0" err="1"/>
              <a:t>peri</a:t>
            </a:r>
            <a:r>
              <a:rPr lang="en-US" dirty="0"/>
              <a:t>-implant bone.</a:t>
            </a:r>
            <a:r>
              <a:rPr lang="en-US" baseline="30000" dirty="0"/>
              <a:t>52</a:t>
            </a:r>
            <a:endParaRPr lang="en-IN" dirty="0"/>
          </a:p>
          <a:p>
            <a:pPr marL="0" indent="0" algn="just">
              <a:buNone/>
            </a:pPr>
            <a:r>
              <a:rPr lang="en-US" b="1" dirty="0" smtClean="0"/>
              <a:t>                    </a:t>
            </a:r>
            <a:r>
              <a:rPr lang="en-US" b="1" dirty="0" err="1"/>
              <a:t>Baumgarten</a:t>
            </a:r>
            <a:r>
              <a:rPr lang="en-US" b="1" dirty="0"/>
              <a:t> et al (2005) </a:t>
            </a:r>
            <a:r>
              <a:rPr lang="en-US" dirty="0"/>
              <a:t>described the platform switching technique and its use in situations requiring shorter implants, where implants were placed in esthetic zones, and where a larger implant was desirable but prosthetic space was limited. They also stated that a sufficient tissue depth (approximately 3 mm or more) is necessary to accommodate an adequate biologic width. They concluded that platform switching helps in preventing the anticipated bone loss and also preserved </a:t>
            </a:r>
            <a:r>
              <a:rPr lang="en-US" dirty="0" err="1"/>
              <a:t>crestal</a:t>
            </a:r>
            <a:r>
              <a:rPr lang="en-US" dirty="0"/>
              <a:t> bone.</a:t>
            </a:r>
            <a:endParaRPr lang="en-IN" dirty="0"/>
          </a:p>
        </p:txBody>
      </p:sp>
    </p:spTree>
    <p:extLst>
      <p:ext uri="{BB962C8B-B14F-4D97-AF65-F5344CB8AC3E}">
        <p14:creationId xmlns:p14="http://schemas.microsoft.com/office/powerpoint/2010/main" val="6543251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dirty="0" smtClean="0"/>
              <a:t>The pattern of coronal bone remodeling, with narrowing of </a:t>
            </a:r>
            <a:r>
              <a:rPr lang="en-US" dirty="0" err="1" smtClean="0"/>
              <a:t>buccolingual</a:t>
            </a:r>
            <a:r>
              <a:rPr lang="en-US" dirty="0" smtClean="0"/>
              <a:t> bone width was almost similar in both groups. Delayed group exhibited more marked osseous </a:t>
            </a:r>
            <a:r>
              <a:rPr lang="en-US" dirty="0" err="1" smtClean="0"/>
              <a:t>recontouring</a:t>
            </a:r>
            <a:r>
              <a:rPr lang="en-US" dirty="0" smtClean="0"/>
              <a:t> that probably began after tooth extraction and continued through the waiting period prior to implant placement. Similar results have been reported by </a:t>
            </a:r>
            <a:r>
              <a:rPr lang="en-US" dirty="0" err="1" smtClean="0"/>
              <a:t>Covani</a:t>
            </a:r>
            <a:r>
              <a:rPr lang="en-US" dirty="0" smtClean="0"/>
              <a:t> et al. (2003), </a:t>
            </a:r>
            <a:r>
              <a:rPr lang="en-US" dirty="0" err="1" smtClean="0"/>
              <a:t>Cornelini</a:t>
            </a:r>
            <a:r>
              <a:rPr lang="en-US" dirty="0" smtClean="0"/>
              <a:t> and </a:t>
            </a:r>
            <a:r>
              <a:rPr lang="en-US" dirty="0" err="1" smtClean="0"/>
              <a:t>Barone</a:t>
            </a:r>
            <a:r>
              <a:rPr lang="en-US" dirty="0" smtClean="0"/>
              <a:t> et al. (2004) who also observed significant reduction in </a:t>
            </a:r>
            <a:r>
              <a:rPr lang="en-US" dirty="0" err="1" smtClean="0"/>
              <a:t>buccolingual</a:t>
            </a:r>
            <a:r>
              <a:rPr lang="en-US" dirty="0" smtClean="0"/>
              <a:t> width between first and at the time of second surgery.</a:t>
            </a:r>
            <a:endParaRPr lang="en-IN" dirty="0"/>
          </a:p>
        </p:txBody>
      </p:sp>
    </p:spTree>
    <p:extLst>
      <p:ext uri="{BB962C8B-B14F-4D97-AF65-F5344CB8AC3E}">
        <p14:creationId xmlns:p14="http://schemas.microsoft.com/office/powerpoint/2010/main" val="38507744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dirty="0"/>
              <a:t>. Several studies like </a:t>
            </a:r>
            <a:r>
              <a:rPr lang="en-US" b="1" dirty="0"/>
              <a:t>Langer B (1990), </a:t>
            </a:r>
            <a:r>
              <a:rPr lang="en-US" b="1" dirty="0" err="1"/>
              <a:t>Landi</a:t>
            </a:r>
            <a:r>
              <a:rPr lang="en-US" b="1" dirty="0"/>
              <a:t> L (2001) and Lee KH (2010)</a:t>
            </a:r>
            <a:r>
              <a:rPr lang="en-US" dirty="0"/>
              <a:t> have indicated that the adequate width of keratinized mucosa for healthy tissues around dental implants is at least ≥2 mm.</a:t>
            </a:r>
            <a:r>
              <a:rPr lang="en-US" baseline="30000" dirty="0"/>
              <a:t>14</a:t>
            </a:r>
            <a:r>
              <a:rPr lang="en-US" dirty="0"/>
              <a:t> There was no change in width of keratinized mucosa observed at 3, 6, 9 and 12 months of observation period in both Group-A and Group-B. Similar results have been reported by </a:t>
            </a:r>
            <a:r>
              <a:rPr lang="en-US" b="1" dirty="0" err="1"/>
              <a:t>Sanivarapu</a:t>
            </a:r>
            <a:r>
              <a:rPr lang="en-US" b="1" dirty="0"/>
              <a:t> et al. [2010], </a:t>
            </a:r>
            <a:r>
              <a:rPr lang="en-US" b="1" dirty="0" err="1"/>
              <a:t>Anand</a:t>
            </a:r>
            <a:r>
              <a:rPr lang="en-US" b="1" dirty="0"/>
              <a:t> et al. [2013] </a:t>
            </a:r>
            <a:r>
              <a:rPr lang="en-US" dirty="0"/>
              <a:t>who also reported that width of keratinized gingiva remained constant throughout the study.</a:t>
            </a:r>
            <a:endParaRPr lang="en-IN" b="1" dirty="0"/>
          </a:p>
          <a:p>
            <a:pPr algn="just"/>
            <a:r>
              <a:rPr lang="en-US" b="1" dirty="0"/>
              <a:t>          </a:t>
            </a:r>
            <a:r>
              <a:rPr lang="en-US" b="1" dirty="0" err="1"/>
              <a:t>Pellicer-Chover</a:t>
            </a:r>
            <a:r>
              <a:rPr lang="en-US" b="1" dirty="0"/>
              <a:t> H et al (2013)</a:t>
            </a:r>
            <a:r>
              <a:rPr lang="en-US" dirty="0"/>
              <a:t> found decrease in keratinized mucosa in both immediate and delayed implant groups over time. This was in disagreement with the present study.</a:t>
            </a:r>
            <a:r>
              <a:rPr lang="en-US" baseline="30000" dirty="0"/>
              <a:t>18</a:t>
            </a:r>
            <a:endParaRPr lang="en-IN" b="1" dirty="0"/>
          </a:p>
          <a:p>
            <a:pPr algn="just"/>
            <a:endParaRPr lang="en-IN" dirty="0"/>
          </a:p>
        </p:txBody>
      </p:sp>
    </p:spTree>
    <p:extLst>
      <p:ext uri="{BB962C8B-B14F-4D97-AF65-F5344CB8AC3E}">
        <p14:creationId xmlns:p14="http://schemas.microsoft.com/office/powerpoint/2010/main" val="6315695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dirty="0"/>
              <a:t> Clinical probing is regarded as an important and reliable diagnostic parameter in the continuous monitoring of both periodontal and </a:t>
            </a:r>
            <a:r>
              <a:rPr lang="en-US" dirty="0" err="1"/>
              <a:t>peri</a:t>
            </a:r>
            <a:r>
              <a:rPr lang="en-US" dirty="0"/>
              <a:t>-implant tissues as stated by </a:t>
            </a:r>
            <a:r>
              <a:rPr lang="en-US" dirty="0" err="1"/>
              <a:t>Niklaus</a:t>
            </a:r>
            <a:r>
              <a:rPr lang="en-US" dirty="0"/>
              <a:t> et al. (2003). As </a:t>
            </a:r>
            <a:r>
              <a:rPr lang="en-US" dirty="0" err="1"/>
              <a:t>peri</a:t>
            </a:r>
            <a:r>
              <a:rPr lang="en-US" dirty="0"/>
              <a:t>-implant tissues are more sensitive around implant according to </a:t>
            </a:r>
            <a:r>
              <a:rPr lang="en-US" dirty="0" err="1"/>
              <a:t>Mombelli</a:t>
            </a:r>
            <a:r>
              <a:rPr lang="en-US" dirty="0"/>
              <a:t> et al. [1997] so less force is applied during </a:t>
            </a:r>
            <a:r>
              <a:rPr lang="en-US" dirty="0" err="1"/>
              <a:t>peri</a:t>
            </a:r>
            <a:r>
              <a:rPr lang="en-US" dirty="0"/>
              <a:t>-implant probing (0.2–0.3N</a:t>
            </a:r>
            <a:r>
              <a:rPr lang="en-US" dirty="0" smtClean="0"/>
              <a:t>).</a:t>
            </a:r>
          </a:p>
          <a:p>
            <a:pPr algn="just"/>
            <a:r>
              <a:rPr lang="en-US" dirty="0"/>
              <a:t>Similar findings were reported by Bali A et al. (2019), </a:t>
            </a:r>
            <a:r>
              <a:rPr lang="en-US" dirty="0" err="1"/>
              <a:t>Tonetti</a:t>
            </a:r>
            <a:r>
              <a:rPr lang="en-US" dirty="0"/>
              <a:t> M.S et al. (2016</a:t>
            </a:r>
            <a:r>
              <a:rPr lang="en-US" dirty="0" smtClean="0"/>
              <a:t>).</a:t>
            </a:r>
            <a:endParaRPr lang="en-US" dirty="0"/>
          </a:p>
          <a:p>
            <a:pPr algn="just"/>
            <a:r>
              <a:rPr lang="en-US" dirty="0"/>
              <a:t> An interesting observation was the decreasing trend in probing depth between 1 month of follow-up (3.90mm) and study termination (3.46mm). The pocket shrinkage was reported by </a:t>
            </a:r>
            <a:r>
              <a:rPr lang="en-US" b="1" dirty="0" err="1"/>
              <a:t>Proussaefs</a:t>
            </a:r>
            <a:r>
              <a:rPr lang="en-US" b="1" dirty="0"/>
              <a:t> et al. (2002)</a:t>
            </a:r>
            <a:r>
              <a:rPr lang="en-US" dirty="0"/>
              <a:t> from 3.6mm at 3 months to 3.2 mm at 12 months of follow-up.</a:t>
            </a:r>
            <a:endParaRPr lang="en-IN" dirty="0"/>
          </a:p>
        </p:txBody>
      </p:sp>
    </p:spTree>
    <p:extLst>
      <p:ext uri="{BB962C8B-B14F-4D97-AF65-F5344CB8AC3E}">
        <p14:creationId xmlns:p14="http://schemas.microsoft.com/office/powerpoint/2010/main" val="35449260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650" y="685800"/>
            <a:ext cx="4271970" cy="913650"/>
          </a:xfrm>
        </p:spPr>
        <p:txBody>
          <a:bodyPr>
            <a:normAutofit/>
          </a:bodyPr>
          <a:lstStyle/>
          <a:p>
            <a:r>
              <a:rPr lang="en-IN" dirty="0" smtClean="0"/>
              <a:t>INTRODUCTION</a:t>
            </a:r>
            <a:endParaRPr lang="en-IN" dirty="0"/>
          </a:p>
        </p:txBody>
      </p:sp>
      <p:sp>
        <p:nvSpPr>
          <p:cNvPr id="5" name="Picture Placeholder 4"/>
          <p:cNvSpPr>
            <a:spLocks noGrp="1"/>
          </p:cNvSpPr>
          <p:nvPr>
            <p:ph type="pic" idx="1"/>
          </p:nvPr>
        </p:nvSpPr>
        <p:spPr/>
      </p:sp>
      <p:sp>
        <p:nvSpPr>
          <p:cNvPr id="3" name="Content Placeholder 2"/>
          <p:cNvSpPr>
            <a:spLocks noGrp="1"/>
          </p:cNvSpPr>
          <p:nvPr>
            <p:ph type="body" sz="half" idx="2"/>
          </p:nvPr>
        </p:nvSpPr>
        <p:spPr/>
        <p:txBody>
          <a:bodyPr/>
          <a:lstStyle/>
          <a:p>
            <a:r>
              <a:rPr lang="en-US" dirty="0"/>
              <a:t>In 1952, </a:t>
            </a:r>
            <a:r>
              <a:rPr lang="en-US" dirty="0" err="1"/>
              <a:t>Branemark</a:t>
            </a:r>
            <a:r>
              <a:rPr lang="en-US" dirty="0"/>
              <a:t> discovered that </a:t>
            </a:r>
            <a:r>
              <a:rPr lang="en-US" dirty="0" err="1"/>
              <a:t>osseointegration</a:t>
            </a:r>
            <a:r>
              <a:rPr lang="en-US" dirty="0"/>
              <a:t> </a:t>
            </a:r>
            <a:r>
              <a:rPr lang="en-US" dirty="0" smtClean="0"/>
              <a:t>between </a:t>
            </a:r>
            <a:r>
              <a:rPr lang="en-US" dirty="0"/>
              <a:t>titanium implants and bone</a:t>
            </a:r>
            <a:endParaRPr lang="en-IN" dirty="0"/>
          </a:p>
        </p:txBody>
      </p:sp>
      <p:pic>
        <p:nvPicPr>
          <p:cNvPr id="4" name="Picture 8" descr="Image result for branemark"/>
          <p:cNvPicPr>
            <a:picLocks noChangeAspect="1" noChangeArrowheads="1"/>
          </p:cNvPicPr>
          <p:nvPr/>
        </p:nvPicPr>
        <p:blipFill>
          <a:blip r:embed="rId2"/>
          <a:srcRect/>
          <a:stretch>
            <a:fillRect/>
          </a:stretch>
        </p:blipFill>
        <p:spPr bwMode="auto">
          <a:xfrm>
            <a:off x="2526258" y="1514743"/>
            <a:ext cx="2520462" cy="3132854"/>
          </a:xfrm>
          <a:prstGeom prst="rect">
            <a:avLst/>
          </a:prstGeom>
          <a:noFill/>
        </p:spPr>
      </p:pic>
    </p:spTree>
    <p:extLst>
      <p:ext uri="{BB962C8B-B14F-4D97-AF65-F5344CB8AC3E}">
        <p14:creationId xmlns:p14="http://schemas.microsoft.com/office/powerpoint/2010/main" val="37535471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IN" dirty="0"/>
              <a:t> </a:t>
            </a:r>
            <a:r>
              <a:rPr lang="en-US" dirty="0"/>
              <a:t>When studies evaluated the papilla ﬁll according to the papilla index proposed by </a:t>
            </a:r>
            <a:r>
              <a:rPr lang="en-US" dirty="0" err="1"/>
              <a:t>Jemt</a:t>
            </a:r>
            <a:r>
              <a:rPr lang="en-US" dirty="0"/>
              <a:t> T (1997), there was a consistent ﬁnding that a gradual ﬁll of the interproximal spaces will occur during a 1-year observation period in most cases </a:t>
            </a:r>
            <a:r>
              <a:rPr lang="en-US" dirty="0" err="1"/>
              <a:t>Kan</a:t>
            </a:r>
            <a:r>
              <a:rPr lang="en-US" dirty="0"/>
              <a:t> JY (2007), whereas papilla loss (&gt; 1 mm) was found only in 4% and 16% of mesial and distal papillae, respectively </a:t>
            </a:r>
            <a:r>
              <a:rPr lang="en-US" dirty="0" err="1"/>
              <a:t>Cosyn</a:t>
            </a:r>
            <a:r>
              <a:rPr lang="en-US" dirty="0"/>
              <a:t> J et al. (2011). These results are in agreement with a long-term study recently published by </a:t>
            </a:r>
            <a:r>
              <a:rPr lang="en-US" dirty="0" err="1"/>
              <a:t>Kan</a:t>
            </a:r>
            <a:r>
              <a:rPr lang="en-US" dirty="0"/>
              <a:t> et al. (2011). </a:t>
            </a:r>
            <a:endParaRPr lang="en-IN" dirty="0"/>
          </a:p>
        </p:txBody>
      </p:sp>
    </p:spTree>
    <p:extLst>
      <p:ext uri="{BB962C8B-B14F-4D97-AF65-F5344CB8AC3E}">
        <p14:creationId xmlns:p14="http://schemas.microsoft.com/office/powerpoint/2010/main" val="29383796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dirty="0"/>
              <a:t>The PES integrates seven variables for a simple and clinically practiced evaluation with a 2–1–0 score rating </a:t>
            </a:r>
            <a:r>
              <a:rPr lang="en-US" dirty="0" smtClean="0"/>
              <a:t>system.</a:t>
            </a:r>
          </a:p>
          <a:p>
            <a:pPr algn="just"/>
            <a:r>
              <a:rPr lang="en-US" dirty="0" smtClean="0"/>
              <a:t>This </a:t>
            </a:r>
            <a:r>
              <a:rPr lang="en-US" dirty="0"/>
              <a:t>finding was also in agreement with that of previous studies showing that papilla fullness was independent of the time of implant surgery relative to tooth extraction i.e., </a:t>
            </a:r>
            <a:r>
              <a:rPr lang="en-US" b="1" dirty="0"/>
              <a:t>Pour et al. (2018),</a:t>
            </a:r>
            <a:r>
              <a:rPr lang="en-US" dirty="0"/>
              <a:t> </a:t>
            </a:r>
            <a:r>
              <a:rPr lang="en-US" b="1" dirty="0" err="1"/>
              <a:t>Raes</a:t>
            </a:r>
            <a:r>
              <a:rPr lang="en-US" b="1" dirty="0"/>
              <a:t> et al. (2011), </a:t>
            </a:r>
            <a:r>
              <a:rPr lang="en-US" b="1" dirty="0" err="1"/>
              <a:t>Rompen</a:t>
            </a:r>
            <a:r>
              <a:rPr lang="en-US" b="1" dirty="0"/>
              <a:t> et al. (2007)</a:t>
            </a:r>
            <a:r>
              <a:rPr lang="en-US" dirty="0"/>
              <a:t> . In other words, based on several studies, interdental papillary height depends on the bone peak of adjacent tooth, and time of implant placement has no effect on bone level </a:t>
            </a:r>
            <a:r>
              <a:rPr lang="en-US" b="1" dirty="0" err="1"/>
              <a:t>Lindeboom</a:t>
            </a:r>
            <a:r>
              <a:rPr lang="en-US" b="1" dirty="0"/>
              <a:t> et al. (2006).</a:t>
            </a:r>
            <a:r>
              <a:rPr lang="en-US" dirty="0"/>
              <a:t>   </a:t>
            </a:r>
            <a:endParaRPr lang="en-IN" b="1" dirty="0"/>
          </a:p>
          <a:p>
            <a:pPr algn="just"/>
            <a:r>
              <a:rPr lang="en-US" dirty="0"/>
              <a:t>        Also according to the systematic review by Yan Q et al. (2016), no significant difference in the esthetic outcomes were reported following immediate as compared with conventional implant placement.</a:t>
            </a:r>
            <a:endParaRPr lang="en-IN" dirty="0"/>
          </a:p>
        </p:txBody>
      </p:sp>
    </p:spTree>
    <p:extLst>
      <p:ext uri="{BB962C8B-B14F-4D97-AF65-F5344CB8AC3E}">
        <p14:creationId xmlns:p14="http://schemas.microsoft.com/office/powerpoint/2010/main" val="8705936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SUMMARY &amp; CONCLUSION</a:t>
            </a:r>
            <a:endParaRPr lang="en-IN" dirty="0"/>
          </a:p>
        </p:txBody>
      </p:sp>
      <p:sp>
        <p:nvSpPr>
          <p:cNvPr id="3" name="Content Placeholder 2"/>
          <p:cNvSpPr>
            <a:spLocks noGrp="1"/>
          </p:cNvSpPr>
          <p:nvPr>
            <p:ph idx="1"/>
          </p:nvPr>
        </p:nvSpPr>
        <p:spPr/>
        <p:txBody>
          <a:bodyPr>
            <a:normAutofit/>
          </a:bodyPr>
          <a:lstStyle/>
          <a:p>
            <a:pPr lvl="0" algn="just"/>
            <a:r>
              <a:rPr lang="en-US" cap="none" dirty="0" smtClean="0"/>
              <a:t>There was a significant reduction in </a:t>
            </a:r>
            <a:r>
              <a:rPr lang="en-US" cap="none" dirty="0" err="1" smtClean="0"/>
              <a:t>buccolingual</a:t>
            </a:r>
            <a:r>
              <a:rPr lang="en-US" cap="none" dirty="0" smtClean="0"/>
              <a:t> width from baseline to 12 month observation period.</a:t>
            </a:r>
            <a:endParaRPr lang="en-IN" cap="none" dirty="0" smtClean="0"/>
          </a:p>
          <a:p>
            <a:pPr algn="just"/>
            <a:r>
              <a:rPr lang="en-US" cap="none" dirty="0" smtClean="0"/>
              <a:t>Interproximal </a:t>
            </a:r>
            <a:r>
              <a:rPr lang="en-US" cap="none" dirty="0" err="1" smtClean="0"/>
              <a:t>crestal</a:t>
            </a:r>
            <a:r>
              <a:rPr lang="en-US" cap="none" dirty="0" smtClean="0"/>
              <a:t> bone loss was more in immediate implant group when compared to delayed group from baseline to 12 months observation period. </a:t>
            </a:r>
            <a:r>
              <a:rPr lang="en-US" dirty="0"/>
              <a:t>Although the delayed implants exhibited smaller </a:t>
            </a:r>
            <a:r>
              <a:rPr lang="en-US" dirty="0" err="1"/>
              <a:t>bucco</a:t>
            </a:r>
            <a:r>
              <a:rPr lang="en-US" dirty="0"/>
              <a:t>-lingual bone widths upon the ﬁrst measurement, as records of bone width were taken at the time of extraction, it could be sure that the smaller width is wholly due to the waiting period before implantation, although it can be speculated that early remodeling may start immediately following tooth extraction and continue, non-uniformly, even after delayed implant placement.</a:t>
            </a:r>
            <a:endParaRPr lang="en-US" cap="none" dirty="0" smtClean="0"/>
          </a:p>
          <a:p>
            <a:pPr algn="just"/>
            <a:endParaRPr lang="en-IN" cap="none" dirty="0"/>
          </a:p>
        </p:txBody>
      </p:sp>
    </p:spTree>
    <p:extLst>
      <p:ext uri="{BB962C8B-B14F-4D97-AF65-F5344CB8AC3E}">
        <p14:creationId xmlns:p14="http://schemas.microsoft.com/office/powerpoint/2010/main" val="26409036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lvl="0" algn="just"/>
            <a:r>
              <a:rPr lang="en-US" dirty="0"/>
              <a:t>Width of keratinized mucosa, </a:t>
            </a:r>
            <a:r>
              <a:rPr lang="en-US" dirty="0" err="1"/>
              <a:t>Jemt</a:t>
            </a:r>
            <a:r>
              <a:rPr lang="en-US" dirty="0"/>
              <a:t> papilla fill index and pink esthetic scores remained constant throughout the study in both immediate and delayed implant procedures. Both the procedures yielded comparable esthetic results. </a:t>
            </a:r>
            <a:endParaRPr lang="en-IN" dirty="0"/>
          </a:p>
          <a:p>
            <a:pPr lvl="0" algn="just"/>
            <a:r>
              <a:rPr lang="en-US" dirty="0"/>
              <a:t>On comparing probing attachment level there was no significant difference between immediate and delayed groups but there was an increase in probing attachment level in both the groups during observation period but there was significant difference in immediate implant group when compared from 3 months to 12 months.</a:t>
            </a:r>
            <a:endParaRPr lang="en-IN" dirty="0"/>
          </a:p>
          <a:p>
            <a:endParaRPr lang="en-IN" dirty="0"/>
          </a:p>
        </p:txBody>
      </p:sp>
    </p:spTree>
    <p:extLst>
      <p:ext uri="{BB962C8B-B14F-4D97-AF65-F5344CB8AC3E}">
        <p14:creationId xmlns:p14="http://schemas.microsoft.com/office/powerpoint/2010/main" val="41097681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LIMITATIONS</a:t>
            </a:r>
            <a:endParaRPr lang="en-IN" dirty="0"/>
          </a:p>
        </p:txBody>
      </p:sp>
      <p:sp>
        <p:nvSpPr>
          <p:cNvPr id="3" name="Content Placeholder 2"/>
          <p:cNvSpPr>
            <a:spLocks noGrp="1"/>
          </p:cNvSpPr>
          <p:nvPr>
            <p:ph idx="1"/>
          </p:nvPr>
        </p:nvSpPr>
        <p:spPr/>
        <p:txBody>
          <a:bodyPr>
            <a:normAutofit/>
          </a:bodyPr>
          <a:lstStyle/>
          <a:p>
            <a:pPr lvl="0" algn="just"/>
            <a:r>
              <a:rPr lang="en-US" dirty="0" smtClean="0"/>
              <a:t>Limited </a:t>
            </a:r>
            <a:r>
              <a:rPr lang="en-US" dirty="0"/>
              <a:t>sample size</a:t>
            </a:r>
            <a:endParaRPr lang="en-IN" b="1" dirty="0"/>
          </a:p>
          <a:p>
            <a:pPr lvl="0" algn="just"/>
            <a:r>
              <a:rPr lang="en-US" dirty="0"/>
              <a:t>Short follow-up period.</a:t>
            </a:r>
            <a:endParaRPr lang="en-IN" b="1" dirty="0"/>
          </a:p>
          <a:p>
            <a:pPr lvl="0" algn="just"/>
            <a:r>
              <a:rPr lang="en-US" dirty="0"/>
              <a:t>Implant placed irrespective of anterior or posterior region</a:t>
            </a:r>
            <a:endParaRPr lang="en-IN" b="1" dirty="0"/>
          </a:p>
          <a:p>
            <a:pPr lvl="0" algn="just"/>
            <a:r>
              <a:rPr lang="en-US" dirty="0"/>
              <a:t>Analysis was done on a vertical level and did not take into consideration the </a:t>
            </a:r>
            <a:r>
              <a:rPr lang="en-US" dirty="0" err="1"/>
              <a:t>buccolingual</a:t>
            </a:r>
            <a:r>
              <a:rPr lang="en-US" dirty="0"/>
              <a:t> volume of the papilla while assessing </a:t>
            </a:r>
            <a:r>
              <a:rPr lang="en-US" dirty="0" err="1"/>
              <a:t>Jemt</a:t>
            </a:r>
            <a:r>
              <a:rPr lang="en-US" dirty="0"/>
              <a:t> Papilla Fill Index.</a:t>
            </a:r>
            <a:endParaRPr lang="en-IN" b="1" dirty="0"/>
          </a:p>
          <a:p>
            <a:pPr lvl="0" algn="just"/>
            <a:r>
              <a:rPr lang="en-US" dirty="0"/>
              <a:t>An important limitation of the present study is that our results may not fully reﬂect daily practice any more. Indeed, today most clinicians would probably ﬁll the bone gap between the alveolar crest and the implant shoulder following IIT using a grafting material. Similarly, surgeons would probably use more connective tissue grafts in order to condition the soft tissues following either treatment strategy</a:t>
            </a:r>
            <a:r>
              <a:rPr lang="en-US" dirty="0" smtClean="0"/>
              <a:t>.</a:t>
            </a:r>
            <a:endParaRPr lang="en-IN" b="1" dirty="0"/>
          </a:p>
        </p:txBody>
      </p:sp>
    </p:spTree>
    <p:extLst>
      <p:ext uri="{BB962C8B-B14F-4D97-AF65-F5344CB8AC3E}">
        <p14:creationId xmlns:p14="http://schemas.microsoft.com/office/powerpoint/2010/main" val="37251295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REFERENCES</a:t>
            </a:r>
            <a:endParaRPr lang="en-IN" dirty="0"/>
          </a:p>
        </p:txBody>
      </p:sp>
      <p:sp>
        <p:nvSpPr>
          <p:cNvPr id="3" name="Content Placeholder 2"/>
          <p:cNvSpPr>
            <a:spLocks noGrp="1"/>
          </p:cNvSpPr>
          <p:nvPr>
            <p:ph idx="1"/>
          </p:nvPr>
        </p:nvSpPr>
        <p:spPr/>
        <p:txBody>
          <a:bodyPr>
            <a:normAutofit fontScale="92500" lnSpcReduction="10000"/>
          </a:bodyPr>
          <a:lstStyle/>
          <a:p>
            <a:pPr lvl="0" algn="just"/>
            <a:r>
              <a:rPr lang="en-US" dirty="0"/>
              <a:t>Bashir, B., Jan, S., &amp; </a:t>
            </a:r>
            <a:r>
              <a:rPr lang="en-US" dirty="0" err="1"/>
              <a:t>behal</a:t>
            </a:r>
            <a:r>
              <a:rPr lang="en-US" dirty="0"/>
              <a:t>, R. Evaluation of Soft tissue around Single-tooth Implant Crowns, Immediate placement versus Conventional placement. IOSR-JDMS 2019 Jun;18:34-37.</a:t>
            </a:r>
            <a:endParaRPr lang="en-IN" dirty="0"/>
          </a:p>
          <a:p>
            <a:pPr lvl="0" algn="just"/>
            <a:r>
              <a:rPr lang="en-US" dirty="0"/>
              <a:t>Bali A, Jindal M, </a:t>
            </a:r>
            <a:r>
              <a:rPr lang="en-US" dirty="0" err="1"/>
              <a:t>Goel</a:t>
            </a:r>
            <a:r>
              <a:rPr lang="en-US" dirty="0"/>
              <a:t> A, Gupta V, </a:t>
            </a:r>
            <a:r>
              <a:rPr lang="en-US" dirty="0" err="1"/>
              <a:t>Dadwal</a:t>
            </a:r>
            <a:r>
              <a:rPr lang="en-US" dirty="0"/>
              <a:t> A, Chauhan S. Comparative evaluation of clinical and </a:t>
            </a:r>
            <a:r>
              <a:rPr lang="en-US" dirty="0" err="1"/>
              <a:t>radiographical</a:t>
            </a:r>
            <a:r>
              <a:rPr lang="en-US" dirty="0"/>
              <a:t> outcomes of immediate versus delayed dental implant placement: A prospective study. Indian Journal of Dental Sciences. 2019 Jul 1;11(3):133.</a:t>
            </a:r>
            <a:endParaRPr lang="en-IN" dirty="0"/>
          </a:p>
          <a:p>
            <a:pPr lvl="0" algn="just"/>
            <a:r>
              <a:rPr lang="en-US" dirty="0" err="1"/>
              <a:t>Bhat</a:t>
            </a:r>
            <a:r>
              <a:rPr lang="en-US" dirty="0"/>
              <a:t> PR, Thakur SL, Kulkarni SS. The influence of soft tissue biotype on the marginal bone changes around dental implants: A 1-year prospective </a:t>
            </a:r>
            <a:r>
              <a:rPr lang="en-US" dirty="0" err="1"/>
              <a:t>clinico</a:t>
            </a:r>
            <a:r>
              <a:rPr lang="en-US" dirty="0"/>
              <a:t>-radiological study. Journal of Indian Society of Periodontology. 2015 Nov;19(6):640.</a:t>
            </a:r>
            <a:endParaRPr lang="en-IN" dirty="0"/>
          </a:p>
          <a:p>
            <a:pPr lvl="0" algn="just"/>
            <a:r>
              <a:rPr lang="en-US" dirty="0" err="1"/>
              <a:t>Mohindra</a:t>
            </a:r>
            <a:r>
              <a:rPr lang="en-US" dirty="0"/>
              <a:t> K (2017) Comparative evaluation of </a:t>
            </a:r>
            <a:r>
              <a:rPr lang="en-US" dirty="0" err="1"/>
              <a:t>crestal</a:t>
            </a:r>
            <a:r>
              <a:rPr lang="en-US" dirty="0"/>
              <a:t> bone changes after delayed and immediate implant placement.  Dent Implants Dentures 2:120</a:t>
            </a:r>
            <a:r>
              <a:rPr lang="en-US" dirty="0" smtClean="0"/>
              <a:t>.</a:t>
            </a:r>
            <a:endParaRPr lang="en-IN" dirty="0"/>
          </a:p>
          <a:p>
            <a:pPr algn="just"/>
            <a:r>
              <a:rPr lang="en-US" dirty="0" err="1"/>
              <a:t>Buser</a:t>
            </a:r>
            <a:r>
              <a:rPr lang="en-US" dirty="0"/>
              <a:t> D, </a:t>
            </a:r>
            <a:r>
              <a:rPr lang="en-US" dirty="0" err="1"/>
              <a:t>Sennerby</a:t>
            </a:r>
            <a:r>
              <a:rPr lang="en-US" dirty="0"/>
              <a:t> L, De </a:t>
            </a:r>
            <a:r>
              <a:rPr lang="en-US" dirty="0" err="1"/>
              <a:t>Bruyn</a:t>
            </a:r>
            <a:r>
              <a:rPr lang="en-US" dirty="0"/>
              <a:t> H. Modern implant dentistry based on </a:t>
            </a:r>
            <a:r>
              <a:rPr lang="en-US" dirty="0" err="1"/>
              <a:t>osseointegration</a:t>
            </a:r>
            <a:r>
              <a:rPr lang="en-US" dirty="0"/>
              <a:t>: 50 years of progress, current trends and open questions. Periodontology 2000. 2017 Feb;73(1):7-21</a:t>
            </a:r>
            <a:endParaRPr lang="en-IN" dirty="0"/>
          </a:p>
          <a:p>
            <a:pPr lvl="0" algn="just"/>
            <a:endParaRPr lang="en-IN" dirty="0"/>
          </a:p>
        </p:txBody>
      </p:sp>
    </p:spTree>
    <p:extLst>
      <p:ext uri="{BB962C8B-B14F-4D97-AF65-F5344CB8AC3E}">
        <p14:creationId xmlns:p14="http://schemas.microsoft.com/office/powerpoint/2010/main" val="361492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cap="none" dirty="0" smtClean="0"/>
              <a:t> In the Third International </a:t>
            </a:r>
            <a:r>
              <a:rPr lang="en-US" cap="none" dirty="0"/>
              <a:t>T</a:t>
            </a:r>
            <a:r>
              <a:rPr lang="en-US" cap="none" dirty="0" smtClean="0"/>
              <a:t>eam for </a:t>
            </a:r>
            <a:r>
              <a:rPr lang="en-US" cap="none" dirty="0" err="1"/>
              <a:t>I</a:t>
            </a:r>
            <a:r>
              <a:rPr lang="en-US" cap="none" dirty="0" err="1" smtClean="0"/>
              <a:t>mplantology</a:t>
            </a:r>
            <a:r>
              <a:rPr lang="en-US" cap="none" dirty="0" smtClean="0"/>
              <a:t> (ITI) consensus conference, </a:t>
            </a:r>
          </a:p>
          <a:p>
            <a:pPr algn="just"/>
            <a:r>
              <a:rPr lang="en-US" cap="none" dirty="0" smtClean="0"/>
              <a:t>In the Type-1 procedure (immediate implant installation), implants are positioned in fresh extraction sockets, with the aim to engage the residual socket walls with the implant. </a:t>
            </a:r>
          </a:p>
          <a:p>
            <a:pPr algn="just"/>
            <a:r>
              <a:rPr lang="en-US" cap="none" dirty="0" smtClean="0"/>
              <a:t>In the Type-2 procedure (early implant placement), implants are placed roughly 4–8 weeks after tooth extraction. </a:t>
            </a:r>
          </a:p>
          <a:p>
            <a:pPr algn="just"/>
            <a:r>
              <a:rPr lang="en-US" cap="none" dirty="0" smtClean="0"/>
              <a:t>In the Type-3 protocol (early-delayed implant placement) the implants are placed once most of the dimensional changes in the alveolar ridge have ensued (12–16 weeks).</a:t>
            </a:r>
            <a:endParaRPr lang="en-IN" cap="none" dirty="0"/>
          </a:p>
        </p:txBody>
      </p:sp>
    </p:spTree>
    <p:extLst>
      <p:ext uri="{BB962C8B-B14F-4D97-AF65-F5344CB8AC3E}">
        <p14:creationId xmlns:p14="http://schemas.microsoft.com/office/powerpoint/2010/main" val="3086942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AIMS &amp; OBJECTIVES</a:t>
            </a:r>
            <a:endParaRPr lang="en-IN" dirty="0"/>
          </a:p>
        </p:txBody>
      </p:sp>
      <p:sp>
        <p:nvSpPr>
          <p:cNvPr id="3" name="Content Placeholder 2"/>
          <p:cNvSpPr>
            <a:spLocks noGrp="1"/>
          </p:cNvSpPr>
          <p:nvPr>
            <p:ph idx="1"/>
          </p:nvPr>
        </p:nvSpPr>
        <p:spPr/>
        <p:txBody>
          <a:bodyPr/>
          <a:lstStyle/>
          <a:p>
            <a:pPr marL="0" indent="0" algn="just">
              <a:buNone/>
            </a:pPr>
            <a:r>
              <a:rPr lang="en-US" b="1" dirty="0"/>
              <a:t>AIM OF THE STUDY:</a:t>
            </a:r>
            <a:endParaRPr lang="en-IN" dirty="0"/>
          </a:p>
          <a:p>
            <a:pPr algn="just"/>
            <a:r>
              <a:rPr lang="en-US" dirty="0"/>
              <a:t>     To evaluate and compare </a:t>
            </a:r>
            <a:r>
              <a:rPr lang="en-US" dirty="0" err="1"/>
              <a:t>buccolingual</a:t>
            </a:r>
            <a:r>
              <a:rPr lang="en-US" dirty="0"/>
              <a:t> and interproximal </a:t>
            </a:r>
            <a:r>
              <a:rPr lang="en-US" dirty="0" err="1"/>
              <a:t>crestal</a:t>
            </a:r>
            <a:r>
              <a:rPr lang="en-US" dirty="0"/>
              <a:t> bone changes and soft tissue changes in immediate and delayed implants clinically and </a:t>
            </a:r>
            <a:r>
              <a:rPr lang="en-US" dirty="0" err="1"/>
              <a:t>radiographically</a:t>
            </a:r>
            <a:r>
              <a:rPr lang="en-US" dirty="0"/>
              <a:t>.</a:t>
            </a:r>
            <a:endParaRPr lang="en-IN" dirty="0"/>
          </a:p>
          <a:p>
            <a:pPr marL="0" indent="0" algn="just">
              <a:buNone/>
            </a:pPr>
            <a:r>
              <a:rPr lang="en-US" b="1" dirty="0"/>
              <a:t>OBJECTIVES:</a:t>
            </a:r>
            <a:endParaRPr lang="en-IN" dirty="0"/>
          </a:p>
          <a:p>
            <a:pPr lvl="0" algn="just"/>
            <a:r>
              <a:rPr lang="en-US" dirty="0"/>
              <a:t>To evaluate </a:t>
            </a:r>
            <a:r>
              <a:rPr lang="en-US" dirty="0" err="1"/>
              <a:t>buccolingual</a:t>
            </a:r>
            <a:r>
              <a:rPr lang="en-US" dirty="0"/>
              <a:t> and interproximal bone changes.</a:t>
            </a:r>
            <a:endParaRPr lang="en-IN" dirty="0"/>
          </a:p>
          <a:p>
            <a:pPr lvl="0" algn="just"/>
            <a:r>
              <a:rPr lang="en-US" dirty="0"/>
              <a:t>To compare width of attached gingiva, </a:t>
            </a:r>
            <a:r>
              <a:rPr lang="en-US" dirty="0" err="1"/>
              <a:t>Jemt</a:t>
            </a:r>
            <a:r>
              <a:rPr lang="en-US" dirty="0"/>
              <a:t> Papilla Fill Index (PFI), Pink Esthetic Score (PES) and Probing Pocket Depth (PPD) after delayed and immediate implant placement.</a:t>
            </a:r>
            <a:endParaRPr lang="en-IN" dirty="0"/>
          </a:p>
          <a:p>
            <a:pPr algn="just"/>
            <a:endParaRPr lang="en-IN" dirty="0"/>
          </a:p>
        </p:txBody>
      </p:sp>
    </p:spTree>
    <p:extLst>
      <p:ext uri="{BB962C8B-B14F-4D97-AF65-F5344CB8AC3E}">
        <p14:creationId xmlns:p14="http://schemas.microsoft.com/office/powerpoint/2010/main" val="40942528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REVIEW OF LITERATURE</a:t>
            </a:r>
            <a:endParaRPr lang="en-IN" dirty="0"/>
          </a:p>
        </p:txBody>
      </p:sp>
      <p:sp>
        <p:nvSpPr>
          <p:cNvPr id="3" name="Content Placeholder 2"/>
          <p:cNvSpPr>
            <a:spLocks noGrp="1"/>
          </p:cNvSpPr>
          <p:nvPr>
            <p:ph idx="1"/>
          </p:nvPr>
        </p:nvSpPr>
        <p:spPr/>
        <p:txBody>
          <a:bodyPr>
            <a:normAutofit fontScale="92500"/>
          </a:bodyPr>
          <a:lstStyle/>
          <a:p>
            <a:pPr lvl="0" algn="just"/>
            <a:r>
              <a:rPr lang="en-US" b="1" i="1" dirty="0" err="1"/>
              <a:t>Dr</a:t>
            </a:r>
            <a:r>
              <a:rPr lang="en-US" b="1" i="1" dirty="0"/>
              <a:t> </a:t>
            </a:r>
            <a:r>
              <a:rPr lang="en-US" b="1" i="1" dirty="0" err="1"/>
              <a:t>Beanish</a:t>
            </a:r>
            <a:r>
              <a:rPr lang="en-US" b="1" i="1" dirty="0"/>
              <a:t> Bashir et al in 2019</a:t>
            </a:r>
            <a:r>
              <a:rPr lang="en-US" b="1" i="1" baseline="30000" dirty="0"/>
              <a:t>9</a:t>
            </a:r>
            <a:r>
              <a:rPr lang="en-US" dirty="0"/>
              <a:t> conducted a study to compare the soft‑tissue esthetic result of single implants positioned in fresh extraction sockets versus those placed in healed sockets. This cross sectional study consisted of 22 patients in which 12 implants were engaged immediately and 10 implants positioned conventionally. The esthetic consequence was objectively rated using the Pink Esthetic Score (PES) at 5-10 months range and it was established that both groups generated analogous esthetic scores.</a:t>
            </a:r>
            <a:endParaRPr lang="en-IN" dirty="0"/>
          </a:p>
          <a:p>
            <a:pPr lvl="0" algn="just"/>
            <a:r>
              <a:rPr lang="en-US" b="1" i="1" dirty="0"/>
              <a:t>Bali A et al. 2019 </a:t>
            </a:r>
            <a:r>
              <a:rPr lang="en-US" b="1" i="1" baseline="30000" dirty="0"/>
              <a:t>10</a:t>
            </a:r>
            <a:r>
              <a:rPr lang="en-US" b="1" i="1" dirty="0"/>
              <a:t> </a:t>
            </a:r>
            <a:r>
              <a:rPr lang="en-US" dirty="0"/>
              <a:t>conducted a study to inspect the </a:t>
            </a:r>
            <a:r>
              <a:rPr lang="en-US" dirty="0" err="1"/>
              <a:t>crestal</a:t>
            </a:r>
            <a:r>
              <a:rPr lang="en-US" dirty="0"/>
              <a:t> bone variations after immediate versus delayed dental implant placement. This prospective randomized comparative study was conducted in total of ten implant sites. Clinical parameters were documented at baseline (1 month), 3 months and 6 months which comprised Probing depth (PD), Radiographic Assessment (RA) for </a:t>
            </a:r>
            <a:r>
              <a:rPr lang="en-US" dirty="0" err="1"/>
              <a:t>crestal</a:t>
            </a:r>
            <a:r>
              <a:rPr lang="en-US" dirty="0"/>
              <a:t> bone changes. They concluded that there was noteworthy </a:t>
            </a:r>
            <a:r>
              <a:rPr lang="en-US" dirty="0" err="1"/>
              <a:t>crestal</a:t>
            </a:r>
            <a:r>
              <a:rPr lang="en-US" dirty="0"/>
              <a:t> bone loss in Group II (delayed implantation) at both mesial and distal surfaces during 3</a:t>
            </a:r>
            <a:r>
              <a:rPr lang="en-US" baseline="30000" dirty="0"/>
              <a:t>rd</a:t>
            </a:r>
            <a:r>
              <a:rPr lang="en-US" dirty="0"/>
              <a:t> to 6</a:t>
            </a:r>
            <a:r>
              <a:rPr lang="en-US" baseline="30000" dirty="0"/>
              <a:t>th</a:t>
            </a:r>
            <a:r>
              <a:rPr lang="en-US" dirty="0"/>
              <a:t> month’s observation period. Furthermore, a constant bone resorption was detected over the time in both the groups.   </a:t>
            </a:r>
            <a:endParaRPr lang="en-IN" dirty="0"/>
          </a:p>
          <a:p>
            <a:pPr algn="just"/>
            <a:endParaRPr lang="en-IN" dirty="0"/>
          </a:p>
        </p:txBody>
      </p:sp>
    </p:spTree>
    <p:extLst>
      <p:ext uri="{BB962C8B-B14F-4D97-AF65-F5344CB8AC3E}">
        <p14:creationId xmlns:p14="http://schemas.microsoft.com/office/powerpoint/2010/main" val="23796394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lvl="0" algn="just"/>
            <a:r>
              <a:rPr lang="en-US" b="1" i="1" dirty="0" err="1"/>
              <a:t>Mohindra</a:t>
            </a:r>
            <a:r>
              <a:rPr lang="en-US" b="1" i="1" dirty="0"/>
              <a:t> K et al. in 2017</a:t>
            </a:r>
            <a:r>
              <a:rPr lang="en-US" b="1" i="1" baseline="30000" dirty="0"/>
              <a:t>1</a:t>
            </a:r>
            <a:r>
              <a:rPr lang="en-US" dirty="0"/>
              <a:t> conducted a study to assess and compare </a:t>
            </a:r>
            <a:r>
              <a:rPr lang="en-US" dirty="0" err="1"/>
              <a:t>buccolingual</a:t>
            </a:r>
            <a:r>
              <a:rPr lang="en-US" dirty="0"/>
              <a:t> and interproximal </a:t>
            </a:r>
            <a:r>
              <a:rPr lang="en-US" dirty="0" err="1"/>
              <a:t>crestal</a:t>
            </a:r>
            <a:r>
              <a:rPr lang="en-US" dirty="0"/>
              <a:t> bone changes after delayed and immediate platform switched, acid etched implant (SLA), without the use of graft or barrier membrane clinically as well as </a:t>
            </a:r>
            <a:r>
              <a:rPr lang="en-US" dirty="0" err="1"/>
              <a:t>radiographically</a:t>
            </a:r>
            <a:r>
              <a:rPr lang="en-US" dirty="0"/>
              <a:t>. 14 implants were included in the study and clinical and </a:t>
            </a:r>
            <a:r>
              <a:rPr lang="en-US" dirty="0" err="1"/>
              <a:t>radiographical</a:t>
            </a:r>
            <a:r>
              <a:rPr lang="en-US" dirty="0"/>
              <a:t> parameters were investigated at baseline, 3 months and 6 months in immediate and delayed implant groups. It was concluded that there were significant variances between immediate and delayed groups when mean change from baseline to 6 months was compared, but there existed a non-significant difference in </a:t>
            </a:r>
            <a:r>
              <a:rPr lang="en-US" dirty="0" err="1"/>
              <a:t>crestal</a:t>
            </a:r>
            <a:r>
              <a:rPr lang="en-US" dirty="0"/>
              <a:t> bone changes</a:t>
            </a:r>
            <a:r>
              <a:rPr lang="en-US" dirty="0" smtClean="0"/>
              <a:t>.</a:t>
            </a:r>
          </a:p>
          <a:p>
            <a:pPr lvl="0" algn="just"/>
            <a:endParaRPr lang="en-IN" dirty="0"/>
          </a:p>
          <a:p>
            <a:pPr algn="just"/>
            <a:endParaRPr lang="en-IN" dirty="0"/>
          </a:p>
        </p:txBody>
      </p:sp>
    </p:spTree>
    <p:extLst>
      <p:ext uri="{BB962C8B-B14F-4D97-AF65-F5344CB8AC3E}">
        <p14:creationId xmlns:p14="http://schemas.microsoft.com/office/powerpoint/2010/main" val="1985683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lvl="0" algn="just"/>
            <a:r>
              <a:rPr lang="en-US" b="1" i="1" dirty="0" err="1"/>
              <a:t>Bhat</a:t>
            </a:r>
            <a:r>
              <a:rPr lang="en-US" b="1" i="1" dirty="0"/>
              <a:t> et al in 2015</a:t>
            </a:r>
            <a:r>
              <a:rPr lang="en-US" b="1" i="1" baseline="30000" dirty="0"/>
              <a:t>16</a:t>
            </a:r>
            <a:r>
              <a:rPr lang="en-US" dirty="0"/>
              <a:t> conducted a study to evaluate the alteration in the </a:t>
            </a:r>
            <a:r>
              <a:rPr lang="en-US" dirty="0" err="1"/>
              <a:t>peri</a:t>
            </a:r>
            <a:r>
              <a:rPr lang="en-US" dirty="0"/>
              <a:t>-implant mucosal thickness and its effect on the marginal bone levels around dental implants treated in a conventional two-stage implant therapy. 33 implants were positioned in 20 subjects. The parameters evaluated were initial mucosal thickness, marginal bone levels on radiographs, pain, and exudation at the time of implant placement, and at cementation of final restoration, and at 6 months and 12 months. The </a:t>
            </a:r>
            <a:r>
              <a:rPr lang="en-US" dirty="0" err="1"/>
              <a:t>peri</a:t>
            </a:r>
            <a:r>
              <a:rPr lang="en-US" dirty="0"/>
              <a:t>-implant mucosal thickness reduced from implant placement till final restorations in both thick and thin biotypes, however, at 12 months there was a rebound of the tissue thickness, which was more in the thick biotype. They concluded that sites with thicker tissues preoperatively had a reduced bone loss and better rebound as compared to thinner tissues.</a:t>
            </a:r>
            <a:endParaRPr lang="en-IN" dirty="0"/>
          </a:p>
          <a:p>
            <a:pPr algn="just"/>
            <a:endParaRPr lang="en-IN" dirty="0"/>
          </a:p>
        </p:txBody>
      </p:sp>
    </p:spTree>
    <p:extLst>
      <p:ext uri="{BB962C8B-B14F-4D97-AF65-F5344CB8AC3E}">
        <p14:creationId xmlns:p14="http://schemas.microsoft.com/office/powerpoint/2010/main" val="23078725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MATERIALS &amp; METHODS</a:t>
            </a:r>
            <a:endParaRPr lang="en-IN" dirty="0"/>
          </a:p>
        </p:txBody>
      </p:sp>
      <p:sp>
        <p:nvSpPr>
          <p:cNvPr id="3" name="Content Placeholder 2"/>
          <p:cNvSpPr>
            <a:spLocks noGrp="1"/>
          </p:cNvSpPr>
          <p:nvPr>
            <p:ph idx="1"/>
          </p:nvPr>
        </p:nvSpPr>
        <p:spPr/>
        <p:txBody>
          <a:bodyPr/>
          <a:lstStyle/>
          <a:p>
            <a:pPr marL="0" indent="0" algn="just">
              <a:buNone/>
            </a:pPr>
            <a:r>
              <a:rPr lang="en-US" b="1" dirty="0"/>
              <a:t>Source of data</a:t>
            </a:r>
            <a:r>
              <a:rPr lang="en-US" b="1" dirty="0" smtClean="0"/>
              <a:t>:</a:t>
            </a:r>
            <a:endParaRPr lang="en-IN" dirty="0"/>
          </a:p>
          <a:p>
            <a:pPr algn="just"/>
            <a:r>
              <a:rPr lang="en-US" dirty="0" smtClean="0"/>
              <a:t> </a:t>
            </a:r>
            <a:r>
              <a:rPr lang="en-US" dirty="0"/>
              <a:t>The study population was selected from the Out-Patient Section of the Department of Periodontics, Government Dental College and Hospital, </a:t>
            </a:r>
            <a:r>
              <a:rPr lang="en-US" dirty="0" err="1"/>
              <a:t>Kadapa</a:t>
            </a:r>
            <a:r>
              <a:rPr lang="en-US" dirty="0"/>
              <a:t>, India.</a:t>
            </a:r>
            <a:endParaRPr lang="en-IN" dirty="0"/>
          </a:p>
          <a:p>
            <a:pPr marL="0" indent="0" algn="just">
              <a:buNone/>
            </a:pPr>
            <a:r>
              <a:rPr lang="en-US" b="1" dirty="0" smtClean="0"/>
              <a:t>Study </a:t>
            </a:r>
            <a:r>
              <a:rPr lang="en-US" b="1" dirty="0"/>
              <a:t>design:</a:t>
            </a:r>
            <a:endParaRPr lang="en-IN" dirty="0"/>
          </a:p>
          <a:p>
            <a:pPr lvl="0" algn="just"/>
            <a:r>
              <a:rPr lang="en-US" dirty="0"/>
              <a:t>20 </a:t>
            </a:r>
            <a:r>
              <a:rPr lang="en-US" dirty="0" err="1"/>
              <a:t>endosseous</a:t>
            </a:r>
            <a:r>
              <a:rPr lang="en-US" dirty="0"/>
              <a:t> platform switched implants of requisite lengths and diameters as per the selected site, provided in a sterile state with double packing.</a:t>
            </a:r>
            <a:endParaRPr lang="en-IN" dirty="0"/>
          </a:p>
        </p:txBody>
      </p:sp>
    </p:spTree>
    <p:extLst>
      <p:ext uri="{BB962C8B-B14F-4D97-AF65-F5344CB8AC3E}">
        <p14:creationId xmlns:p14="http://schemas.microsoft.com/office/powerpoint/2010/main" val="19264128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578</TotalTime>
  <Words>2401</Words>
  <Application>Microsoft Office PowerPoint</Application>
  <PresentationFormat>Widescreen</PresentationFormat>
  <Paragraphs>100</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Rockwell</vt:lpstr>
      <vt:lpstr>Rockwell Condensed</vt:lpstr>
      <vt:lpstr>Wingdings</vt:lpstr>
      <vt:lpstr>Wood Type</vt:lpstr>
      <vt:lpstr>COMPARATIVE EVALUATION OF CRESTAL BONE CHANGES AND SOFT TISSUE OUTCOMES OF IMMEDIATE IMPLANTS VERSUS DELAYED IMPLANTS.</vt:lpstr>
      <vt:lpstr>CONTENTS </vt:lpstr>
      <vt:lpstr>INTRODUCTION</vt:lpstr>
      <vt:lpstr>PowerPoint Presentation</vt:lpstr>
      <vt:lpstr>AIMS &amp; OBJECTIVES</vt:lpstr>
      <vt:lpstr>REVIEW OF LITERATURE</vt:lpstr>
      <vt:lpstr>PowerPoint Presentation</vt:lpstr>
      <vt:lpstr>PowerPoint Presentation</vt:lpstr>
      <vt:lpstr>MATERIALS &amp; METHODS</vt:lpstr>
      <vt:lpstr>PowerPoint Presentation</vt:lpstr>
      <vt:lpstr>INCLUSION CRITERIA</vt:lpstr>
      <vt:lpstr>EXCLUSION CRITERIA</vt:lpstr>
      <vt:lpstr>PowerPoint Presentation</vt:lpstr>
      <vt:lpstr>ARMAMENTARIUM</vt:lpstr>
      <vt:lpstr>IMMEDIATE IMPLANT</vt:lpstr>
      <vt:lpstr>PowerPoint Presentation</vt:lpstr>
      <vt:lpstr>DELAYED IMPLANT </vt:lpstr>
      <vt:lpstr>PowerPoint Presentation</vt:lpstr>
      <vt:lpstr>RESULTS</vt:lpstr>
      <vt:lpstr>Intergroup comparison of Buccolingual width loss between Group-A and Group-B at different time intervals. </vt:lpstr>
      <vt:lpstr>Intergroup comparison of width of keratinized mucosa in Group-A and Group-B at different time intervals</vt:lpstr>
      <vt:lpstr> Intergroup comparison of Probing Attachment Level between Group-A and Group-B at different time intervals</vt:lpstr>
      <vt:lpstr>Intergroup comparison of Jemt Papilla Fill Index between Group-A and Group-B at different time intervals</vt:lpstr>
      <vt:lpstr>Intergroup comparison of Pink Esthetic Score between Group-A and Group-B at different time intervals</vt:lpstr>
      <vt:lpstr>DISCUSSION</vt:lpstr>
      <vt:lpstr>PowerPoint Presentation</vt:lpstr>
      <vt:lpstr>PowerPoint Presentation</vt:lpstr>
      <vt:lpstr>PowerPoint Presentation</vt:lpstr>
      <vt:lpstr>PowerPoint Presentation</vt:lpstr>
      <vt:lpstr>PowerPoint Presentation</vt:lpstr>
      <vt:lpstr>PowerPoint Presentation</vt:lpstr>
      <vt:lpstr>SUMMARY &amp; CONCLUSION</vt:lpstr>
      <vt:lpstr>PowerPoint Presentation</vt:lpstr>
      <vt:lpstr>LIMITATIONS</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COMPARATIVE EVALUATION OF CRESTAL BONE CHANGES AND SOFT TISSUE OUTCOMES OF IMMEDIATE IMPLANTS VERSUS DELAYED IMPLANTS.</dc:title>
  <dc:creator>shanthi velpula</dc:creator>
  <cp:lastModifiedBy>shanthi velpula</cp:lastModifiedBy>
  <cp:revision>23</cp:revision>
  <dcterms:created xsi:type="dcterms:W3CDTF">2021-08-17T20:08:42Z</dcterms:created>
  <dcterms:modified xsi:type="dcterms:W3CDTF">2021-08-18T06:18:19Z</dcterms:modified>
</cp:coreProperties>
</file>